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7"/>
  </p:notesMasterIdLst>
  <p:handoutMasterIdLst>
    <p:handoutMasterId r:id="rId78"/>
  </p:handoutMasterIdLst>
  <p:sldIdLst>
    <p:sldId id="256" r:id="rId5"/>
    <p:sldId id="257" r:id="rId6"/>
    <p:sldId id="258" r:id="rId7"/>
    <p:sldId id="259" r:id="rId8"/>
    <p:sldId id="260" r:id="rId9"/>
    <p:sldId id="261" r:id="rId10"/>
    <p:sldId id="262" r:id="rId11"/>
    <p:sldId id="283" r:id="rId12"/>
    <p:sldId id="263" r:id="rId13"/>
    <p:sldId id="325" r:id="rId14"/>
    <p:sldId id="329" r:id="rId15"/>
    <p:sldId id="265" r:id="rId16"/>
    <p:sldId id="269" r:id="rId17"/>
    <p:sldId id="270" r:id="rId18"/>
    <p:sldId id="271" r:id="rId19"/>
    <p:sldId id="272" r:id="rId20"/>
    <p:sldId id="282" r:id="rId21"/>
    <p:sldId id="284" r:id="rId22"/>
    <p:sldId id="285" r:id="rId23"/>
    <p:sldId id="286" r:id="rId24"/>
    <p:sldId id="287" r:id="rId25"/>
    <p:sldId id="288" r:id="rId26"/>
    <p:sldId id="289" r:id="rId27"/>
    <p:sldId id="290" r:id="rId28"/>
    <p:sldId id="291" r:id="rId29"/>
    <p:sldId id="267" r:id="rId30"/>
    <p:sldId id="268" r:id="rId31"/>
    <p:sldId id="331" r:id="rId32"/>
    <p:sldId id="330" r:id="rId33"/>
    <p:sldId id="292" r:id="rId34"/>
    <p:sldId id="294" r:id="rId35"/>
    <p:sldId id="338" r:id="rId36"/>
    <p:sldId id="293" r:id="rId37"/>
    <p:sldId id="340" r:id="rId38"/>
    <p:sldId id="295" r:id="rId39"/>
    <p:sldId id="297" r:id="rId40"/>
    <p:sldId id="296" r:id="rId41"/>
    <p:sldId id="298" r:id="rId42"/>
    <p:sldId id="299" r:id="rId43"/>
    <p:sldId id="300" r:id="rId44"/>
    <p:sldId id="301" r:id="rId45"/>
    <p:sldId id="312" r:id="rId46"/>
    <p:sldId id="309" r:id="rId47"/>
    <p:sldId id="307" r:id="rId48"/>
    <p:sldId id="304" r:id="rId49"/>
    <p:sldId id="306" r:id="rId50"/>
    <p:sldId id="313" r:id="rId51"/>
    <p:sldId id="314" r:id="rId52"/>
    <p:sldId id="315" r:id="rId53"/>
    <p:sldId id="317" r:id="rId54"/>
    <p:sldId id="318" r:id="rId55"/>
    <p:sldId id="275" r:id="rId56"/>
    <p:sldId id="276" r:id="rId57"/>
    <p:sldId id="319" r:id="rId58"/>
    <p:sldId id="320" r:id="rId59"/>
    <p:sldId id="321" r:id="rId60"/>
    <p:sldId id="323" r:id="rId61"/>
    <p:sldId id="322" r:id="rId62"/>
    <p:sldId id="279" r:id="rId63"/>
    <p:sldId id="277" r:id="rId64"/>
    <p:sldId id="278" r:id="rId65"/>
    <p:sldId id="337" r:id="rId66"/>
    <p:sldId id="347" r:id="rId67"/>
    <p:sldId id="280" r:id="rId68"/>
    <p:sldId id="302" r:id="rId69"/>
    <p:sldId id="303" r:id="rId70"/>
    <p:sldId id="305" r:id="rId71"/>
    <p:sldId id="308" r:id="rId72"/>
    <p:sldId id="310" r:id="rId73"/>
    <p:sldId id="311" r:id="rId74"/>
    <p:sldId id="316" r:id="rId75"/>
    <p:sldId id="32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3749"/>
    <a:srgbClr val="1097E3"/>
    <a:srgbClr val="152434"/>
    <a:srgbClr val="2EA8FB"/>
    <a:srgbClr val="FCD19C"/>
    <a:srgbClr val="FF7902"/>
    <a:srgbClr val="F33749"/>
    <a:srgbClr val="F54128"/>
    <a:srgbClr val="011114"/>
    <a:srgbClr val="FEDE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93"/>
    <p:restoredTop sz="76639"/>
  </p:normalViewPr>
  <p:slideViewPr>
    <p:cSldViewPr snapToGrid="0">
      <p:cViewPr varScale="1">
        <p:scale>
          <a:sx n="89" d="100"/>
          <a:sy n="89" d="100"/>
        </p:scale>
        <p:origin x="86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2D349A-D4F8-E7CE-0791-07AC1A81A5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55846FF-48E1-E3DB-8707-1CAAA61BB3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A285D4-1CAF-F34A-A5DE-A299A0412712}" type="datetimeFigureOut">
              <a:rPr lang="en-US" smtClean="0"/>
              <a:t>10/29/25</a:t>
            </a:fld>
            <a:endParaRPr lang="en-US"/>
          </a:p>
        </p:txBody>
      </p:sp>
      <p:sp>
        <p:nvSpPr>
          <p:cNvPr id="4" name="Footer Placeholder 3">
            <a:extLst>
              <a:ext uri="{FF2B5EF4-FFF2-40B4-BE49-F238E27FC236}">
                <a16:creationId xmlns:a16="http://schemas.microsoft.com/office/drawing/2014/main" id="{E43A5FDD-0ED3-53E4-3720-AA54219BEC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9A91D4-2095-FBAF-60CF-B43227D815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10DCDA-CE75-5445-AF58-096C5817793C}" type="slidenum">
              <a:rPr lang="en-US" smtClean="0"/>
              <a:t>‹#›</a:t>
            </a:fld>
            <a:endParaRPr lang="en-US"/>
          </a:p>
        </p:txBody>
      </p:sp>
    </p:spTree>
    <p:extLst>
      <p:ext uri="{BB962C8B-B14F-4D97-AF65-F5344CB8AC3E}">
        <p14:creationId xmlns:p14="http://schemas.microsoft.com/office/powerpoint/2010/main" val="3310093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621615-6964-5745-916A-6F1704DF0C6E}" type="datetimeFigureOut">
              <a:rPr lang="en-US" smtClean="0"/>
              <a:t>10/29/25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90EC8-F35C-994A-9B05-06648D1FCE2A}" type="slidenum">
              <a:rPr lang="en-US" smtClean="0"/>
              <a:t>‹#›</a:t>
            </a:fld>
            <a:endParaRPr lang="en-US"/>
          </a:p>
        </p:txBody>
      </p:sp>
    </p:spTree>
    <p:extLst>
      <p:ext uri="{BB962C8B-B14F-4D97-AF65-F5344CB8AC3E}">
        <p14:creationId xmlns:p14="http://schemas.microsoft.com/office/powerpoint/2010/main" val="1392433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590EC8-F35C-994A-9B05-06648D1FCE2A}" type="slidenum">
              <a:rPr lang="en-US" smtClean="0"/>
              <a:t>1</a:t>
            </a:fld>
            <a:endParaRPr lang="en-US"/>
          </a:p>
        </p:txBody>
      </p:sp>
    </p:spTree>
    <p:extLst>
      <p:ext uri="{BB962C8B-B14F-4D97-AF65-F5344CB8AC3E}">
        <p14:creationId xmlns:p14="http://schemas.microsoft.com/office/powerpoint/2010/main" val="2858285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 can do this</a:t>
            </a:r>
          </a:p>
        </p:txBody>
      </p:sp>
      <p:sp>
        <p:nvSpPr>
          <p:cNvPr id="4" name="Slide Number Placeholder 3"/>
          <p:cNvSpPr>
            <a:spLocks noGrp="1"/>
          </p:cNvSpPr>
          <p:nvPr>
            <p:ph type="sldNum" sz="quarter" idx="5"/>
          </p:nvPr>
        </p:nvSpPr>
        <p:spPr/>
        <p:txBody>
          <a:bodyPr/>
          <a:lstStyle/>
          <a:p>
            <a:fld id="{4B590EC8-F35C-994A-9B05-06648D1FCE2A}" type="slidenum">
              <a:rPr lang="en-US" smtClean="0"/>
              <a:t>13</a:t>
            </a:fld>
            <a:endParaRPr lang="en-US"/>
          </a:p>
        </p:txBody>
      </p:sp>
    </p:spTree>
    <p:extLst>
      <p:ext uri="{BB962C8B-B14F-4D97-AF65-F5344CB8AC3E}">
        <p14:creationId xmlns:p14="http://schemas.microsoft.com/office/powerpoint/2010/main" val="3439334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14</a:t>
            </a:fld>
            <a:endParaRPr lang="en-US"/>
          </a:p>
        </p:txBody>
      </p:sp>
    </p:spTree>
    <p:extLst>
      <p:ext uri="{BB962C8B-B14F-4D97-AF65-F5344CB8AC3E}">
        <p14:creationId xmlns:p14="http://schemas.microsoft.com/office/powerpoint/2010/main" val="1627301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a:p>
            <a:r>
              <a:rPr lang="en-US"/>
              <a:t>Determine where the error lies</a:t>
            </a:r>
          </a:p>
          <a:p>
            <a:r>
              <a:rPr lang="en-US"/>
              <a:t>LLMs are not a traditional data science technique but are experiencing widespread adoptability </a:t>
            </a:r>
          </a:p>
          <a:p>
            <a:r>
              <a:rPr lang="en-US"/>
              <a:t>Showing a sustained involvement of data science in cyber</a:t>
            </a:r>
          </a:p>
        </p:txBody>
      </p:sp>
      <p:sp>
        <p:nvSpPr>
          <p:cNvPr id="4" name="Slide Number Placeholder 3"/>
          <p:cNvSpPr>
            <a:spLocks noGrp="1"/>
          </p:cNvSpPr>
          <p:nvPr>
            <p:ph type="sldNum" sz="quarter" idx="5"/>
          </p:nvPr>
        </p:nvSpPr>
        <p:spPr/>
        <p:txBody>
          <a:bodyPr/>
          <a:lstStyle/>
          <a:p>
            <a:fld id="{4B590EC8-F35C-994A-9B05-06648D1FCE2A}" type="slidenum">
              <a:rPr lang="en-US" smtClean="0"/>
              <a:t>15</a:t>
            </a:fld>
            <a:endParaRPr lang="en-US"/>
          </a:p>
        </p:txBody>
      </p:sp>
    </p:spTree>
    <p:extLst>
      <p:ext uri="{BB962C8B-B14F-4D97-AF65-F5344CB8AC3E}">
        <p14:creationId xmlns:p14="http://schemas.microsoft.com/office/powerpoint/2010/main" val="722935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16</a:t>
            </a:fld>
            <a:endParaRPr lang="en-US"/>
          </a:p>
        </p:txBody>
      </p:sp>
    </p:spTree>
    <p:extLst>
      <p:ext uri="{BB962C8B-B14F-4D97-AF65-F5344CB8AC3E}">
        <p14:creationId xmlns:p14="http://schemas.microsoft.com/office/powerpoint/2010/main" val="89280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Opsen</a:t>
            </a:r>
            <a:r>
              <a:rPr lang="en-US"/>
              <a:t> source vs proprietary (</a:t>
            </a:r>
            <a:r>
              <a:rPr lang="en-US" err="1"/>
              <a:t>matlab</a:t>
            </a:r>
            <a:r>
              <a:rPr lang="en-US"/>
              <a:t>)</a:t>
            </a:r>
          </a:p>
        </p:txBody>
      </p:sp>
      <p:sp>
        <p:nvSpPr>
          <p:cNvPr id="4" name="Slide Number Placeholder 3"/>
          <p:cNvSpPr>
            <a:spLocks noGrp="1"/>
          </p:cNvSpPr>
          <p:nvPr>
            <p:ph type="sldNum" sz="quarter" idx="5"/>
          </p:nvPr>
        </p:nvSpPr>
        <p:spPr/>
        <p:txBody>
          <a:bodyPr/>
          <a:lstStyle/>
          <a:p>
            <a:fld id="{4B590EC8-F35C-994A-9B05-06648D1FCE2A}" type="slidenum">
              <a:rPr lang="en-US" smtClean="0"/>
              <a:t>18</a:t>
            </a:fld>
            <a:endParaRPr lang="en-US"/>
          </a:p>
        </p:txBody>
      </p:sp>
    </p:spTree>
    <p:extLst>
      <p:ext uri="{BB962C8B-B14F-4D97-AF65-F5344CB8AC3E}">
        <p14:creationId xmlns:p14="http://schemas.microsoft.com/office/powerpoint/2010/main" val="1017075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interpreted language vs compiler language?</a:t>
            </a:r>
          </a:p>
        </p:txBody>
      </p:sp>
      <p:sp>
        <p:nvSpPr>
          <p:cNvPr id="4" name="Slide Number Placeholder 3"/>
          <p:cNvSpPr>
            <a:spLocks noGrp="1"/>
          </p:cNvSpPr>
          <p:nvPr>
            <p:ph type="sldNum" sz="quarter" idx="5"/>
          </p:nvPr>
        </p:nvSpPr>
        <p:spPr/>
        <p:txBody>
          <a:bodyPr/>
          <a:lstStyle/>
          <a:p>
            <a:fld id="{4B590EC8-F35C-994A-9B05-06648D1FCE2A}" type="slidenum">
              <a:rPr lang="en-US" smtClean="0"/>
              <a:t>19</a:t>
            </a:fld>
            <a:endParaRPr lang="en-US"/>
          </a:p>
        </p:txBody>
      </p:sp>
    </p:spTree>
    <p:extLst>
      <p:ext uri="{BB962C8B-B14F-4D97-AF65-F5344CB8AC3E}">
        <p14:creationId xmlns:p14="http://schemas.microsoft.com/office/powerpoint/2010/main" val="210518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590EC8-F35C-994A-9B05-06648D1FCE2A}" type="slidenum">
              <a:rPr lang="en-US" smtClean="0"/>
              <a:t>24</a:t>
            </a:fld>
            <a:endParaRPr lang="en-US"/>
          </a:p>
        </p:txBody>
      </p:sp>
    </p:spTree>
    <p:extLst>
      <p:ext uri="{BB962C8B-B14F-4D97-AF65-F5344CB8AC3E}">
        <p14:creationId xmlns:p14="http://schemas.microsoft.com/office/powerpoint/2010/main" val="45502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Close loop summary to purpose</a:t>
            </a:r>
          </a:p>
          <a:p>
            <a:r>
              <a:rPr lang="en-US"/>
              <a:t>Iterate data cleaning and modeling</a:t>
            </a:r>
          </a:p>
        </p:txBody>
      </p:sp>
      <p:sp>
        <p:nvSpPr>
          <p:cNvPr id="4" name="Slide Number Placeholder 3"/>
          <p:cNvSpPr>
            <a:spLocks noGrp="1"/>
          </p:cNvSpPr>
          <p:nvPr>
            <p:ph type="sldNum" sz="quarter" idx="5"/>
          </p:nvPr>
        </p:nvSpPr>
        <p:spPr/>
        <p:txBody>
          <a:bodyPr/>
          <a:lstStyle/>
          <a:p>
            <a:fld id="{4B590EC8-F35C-994A-9B05-06648D1FCE2A}" type="slidenum">
              <a:rPr lang="en-US" smtClean="0"/>
              <a:t>26</a:t>
            </a:fld>
            <a:endParaRPr lang="en-US"/>
          </a:p>
        </p:txBody>
      </p:sp>
    </p:spTree>
    <p:extLst>
      <p:ext uri="{BB962C8B-B14F-4D97-AF65-F5344CB8AC3E}">
        <p14:creationId xmlns:p14="http://schemas.microsoft.com/office/powerpoint/2010/main" val="3446657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27</a:t>
            </a:fld>
            <a:endParaRPr lang="en-US"/>
          </a:p>
        </p:txBody>
      </p:sp>
    </p:spTree>
    <p:extLst>
      <p:ext uri="{BB962C8B-B14F-4D97-AF65-F5344CB8AC3E}">
        <p14:creationId xmlns:p14="http://schemas.microsoft.com/office/powerpoint/2010/main" val="75017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28</a:t>
            </a:fld>
            <a:endParaRPr lang="en-US"/>
          </a:p>
        </p:txBody>
      </p:sp>
    </p:spTree>
    <p:extLst>
      <p:ext uri="{BB962C8B-B14F-4D97-AF65-F5344CB8AC3E}">
        <p14:creationId xmlns:p14="http://schemas.microsoft.com/office/powerpoint/2010/main" val="1195423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590EC8-F35C-994A-9B05-06648D1FCE2A}" type="slidenum">
              <a:rPr lang="en-US" smtClean="0"/>
              <a:t>3</a:t>
            </a:fld>
            <a:endParaRPr lang="en-US"/>
          </a:p>
        </p:txBody>
      </p:sp>
    </p:spTree>
    <p:extLst>
      <p:ext uri="{BB962C8B-B14F-4D97-AF65-F5344CB8AC3E}">
        <p14:creationId xmlns:p14="http://schemas.microsoft.com/office/powerpoint/2010/main" val="372935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29</a:t>
            </a:fld>
            <a:endParaRPr lang="en-US"/>
          </a:p>
        </p:txBody>
      </p:sp>
    </p:spTree>
    <p:extLst>
      <p:ext uri="{BB962C8B-B14F-4D97-AF65-F5344CB8AC3E}">
        <p14:creationId xmlns:p14="http://schemas.microsoft.com/office/powerpoint/2010/main" val="15268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a:p>
            <a:r>
              <a:rPr lang="en-US"/>
              <a:t>Humans labelled it</a:t>
            </a:r>
          </a:p>
        </p:txBody>
      </p:sp>
      <p:sp>
        <p:nvSpPr>
          <p:cNvPr id="4" name="Slide Number Placeholder 3"/>
          <p:cNvSpPr>
            <a:spLocks noGrp="1"/>
          </p:cNvSpPr>
          <p:nvPr>
            <p:ph type="sldNum" sz="quarter" idx="5"/>
          </p:nvPr>
        </p:nvSpPr>
        <p:spPr/>
        <p:txBody>
          <a:bodyPr/>
          <a:lstStyle/>
          <a:p>
            <a:fld id="{4B590EC8-F35C-994A-9B05-06648D1FCE2A}" type="slidenum">
              <a:rPr lang="en-US" smtClean="0"/>
              <a:t>30</a:t>
            </a:fld>
            <a:endParaRPr lang="en-US"/>
          </a:p>
        </p:txBody>
      </p:sp>
    </p:spTree>
    <p:extLst>
      <p:ext uri="{BB962C8B-B14F-4D97-AF65-F5344CB8AC3E}">
        <p14:creationId xmlns:p14="http://schemas.microsoft.com/office/powerpoint/2010/main" val="405278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31</a:t>
            </a:fld>
            <a:endParaRPr lang="en-US"/>
          </a:p>
        </p:txBody>
      </p:sp>
    </p:spTree>
    <p:extLst>
      <p:ext uri="{BB962C8B-B14F-4D97-AF65-F5344CB8AC3E}">
        <p14:creationId xmlns:p14="http://schemas.microsoft.com/office/powerpoint/2010/main" val="817469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AEE30-9FAF-2AC2-A85B-A346457707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5DDEDC-908A-8C1A-C408-12EB71290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39982-A440-F2EE-390A-7E3A3A9825F7}"/>
              </a:ext>
            </a:extLst>
          </p:cNvPr>
          <p:cNvSpPr>
            <a:spLocks noGrp="1"/>
          </p:cNvSpPr>
          <p:nvPr>
            <p:ph type="body" idx="1"/>
          </p:nvPr>
        </p:nvSpPr>
        <p:spPr/>
        <p:txBody>
          <a:bodyPr/>
          <a:lstStyle/>
          <a:p>
            <a:r>
              <a:rPr lang="en-US"/>
              <a:t>Emil</a:t>
            </a:r>
          </a:p>
        </p:txBody>
      </p:sp>
      <p:sp>
        <p:nvSpPr>
          <p:cNvPr id="4" name="Slide Number Placeholder 3">
            <a:extLst>
              <a:ext uri="{FF2B5EF4-FFF2-40B4-BE49-F238E27FC236}">
                <a16:creationId xmlns:a16="http://schemas.microsoft.com/office/drawing/2014/main" id="{B0387DCE-D5C7-38B8-4B88-C11F32352842}"/>
              </a:ext>
            </a:extLst>
          </p:cNvPr>
          <p:cNvSpPr>
            <a:spLocks noGrp="1"/>
          </p:cNvSpPr>
          <p:nvPr>
            <p:ph type="sldNum" sz="quarter" idx="5"/>
          </p:nvPr>
        </p:nvSpPr>
        <p:spPr/>
        <p:txBody>
          <a:bodyPr/>
          <a:lstStyle/>
          <a:p>
            <a:fld id="{4B590EC8-F35C-994A-9B05-06648D1FCE2A}" type="slidenum">
              <a:rPr lang="en-US" smtClean="0"/>
              <a:t>32</a:t>
            </a:fld>
            <a:endParaRPr lang="en-US"/>
          </a:p>
        </p:txBody>
      </p:sp>
    </p:spTree>
    <p:extLst>
      <p:ext uri="{BB962C8B-B14F-4D97-AF65-F5344CB8AC3E}">
        <p14:creationId xmlns:p14="http://schemas.microsoft.com/office/powerpoint/2010/main" val="768975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33</a:t>
            </a:fld>
            <a:endParaRPr lang="en-US"/>
          </a:p>
        </p:txBody>
      </p:sp>
    </p:spTree>
    <p:extLst>
      <p:ext uri="{BB962C8B-B14F-4D97-AF65-F5344CB8AC3E}">
        <p14:creationId xmlns:p14="http://schemas.microsoft.com/office/powerpoint/2010/main" val="3607683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590EC8-F35C-994A-9B05-06648D1FCE2A}" type="slidenum">
              <a:rPr lang="en-US" smtClean="0"/>
              <a:t>35</a:t>
            </a:fld>
            <a:endParaRPr lang="en-US"/>
          </a:p>
        </p:txBody>
      </p:sp>
    </p:spTree>
    <p:extLst>
      <p:ext uri="{BB962C8B-B14F-4D97-AF65-F5344CB8AC3E}">
        <p14:creationId xmlns:p14="http://schemas.microsoft.com/office/powerpoint/2010/main" val="188632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Simplify this slide</a:t>
            </a:r>
          </a:p>
        </p:txBody>
      </p:sp>
      <p:sp>
        <p:nvSpPr>
          <p:cNvPr id="4" name="Slide Number Placeholder 3"/>
          <p:cNvSpPr>
            <a:spLocks noGrp="1"/>
          </p:cNvSpPr>
          <p:nvPr>
            <p:ph type="sldNum" sz="quarter" idx="5"/>
          </p:nvPr>
        </p:nvSpPr>
        <p:spPr/>
        <p:txBody>
          <a:bodyPr/>
          <a:lstStyle/>
          <a:p>
            <a:fld id="{4B590EC8-F35C-994A-9B05-06648D1FCE2A}" type="slidenum">
              <a:rPr lang="en-US" smtClean="0"/>
              <a:t>36</a:t>
            </a:fld>
            <a:endParaRPr lang="en-US"/>
          </a:p>
        </p:txBody>
      </p:sp>
    </p:spTree>
    <p:extLst>
      <p:ext uri="{BB962C8B-B14F-4D97-AF65-F5344CB8AC3E}">
        <p14:creationId xmlns:p14="http://schemas.microsoft.com/office/powerpoint/2010/main" val="836283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distribution?</a:t>
            </a:r>
          </a:p>
          <a:p>
            <a:r>
              <a:rPr lang="en-US"/>
              <a:t>Keep anomaly detection in mind, not regression</a:t>
            </a:r>
          </a:p>
        </p:txBody>
      </p:sp>
      <p:sp>
        <p:nvSpPr>
          <p:cNvPr id="4" name="Slide Number Placeholder 3"/>
          <p:cNvSpPr>
            <a:spLocks noGrp="1"/>
          </p:cNvSpPr>
          <p:nvPr>
            <p:ph type="sldNum" sz="quarter" idx="5"/>
          </p:nvPr>
        </p:nvSpPr>
        <p:spPr/>
        <p:txBody>
          <a:bodyPr/>
          <a:lstStyle/>
          <a:p>
            <a:fld id="{4B590EC8-F35C-994A-9B05-06648D1FCE2A}" type="slidenum">
              <a:rPr lang="en-US" smtClean="0"/>
              <a:t>41</a:t>
            </a:fld>
            <a:endParaRPr lang="en-US"/>
          </a:p>
        </p:txBody>
      </p:sp>
    </p:spTree>
    <p:extLst>
      <p:ext uri="{BB962C8B-B14F-4D97-AF65-F5344CB8AC3E}">
        <p14:creationId xmlns:p14="http://schemas.microsoft.com/office/powerpoint/2010/main" val="3041091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42</a:t>
            </a:fld>
            <a:endParaRPr lang="en-US"/>
          </a:p>
        </p:txBody>
      </p:sp>
    </p:spTree>
    <p:extLst>
      <p:ext uri="{BB962C8B-B14F-4D97-AF65-F5344CB8AC3E}">
        <p14:creationId xmlns:p14="http://schemas.microsoft.com/office/powerpoint/2010/main" val="3067279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43</a:t>
            </a:fld>
            <a:endParaRPr lang="en-US"/>
          </a:p>
        </p:txBody>
      </p:sp>
    </p:spTree>
    <p:extLst>
      <p:ext uri="{BB962C8B-B14F-4D97-AF65-F5344CB8AC3E}">
        <p14:creationId xmlns:p14="http://schemas.microsoft.com/office/powerpoint/2010/main" val="351661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off the slide</a:t>
            </a:r>
          </a:p>
        </p:txBody>
      </p:sp>
      <p:sp>
        <p:nvSpPr>
          <p:cNvPr id="4" name="Slide Number Placeholder 3"/>
          <p:cNvSpPr>
            <a:spLocks noGrp="1"/>
          </p:cNvSpPr>
          <p:nvPr>
            <p:ph type="sldNum" sz="quarter" idx="5"/>
          </p:nvPr>
        </p:nvSpPr>
        <p:spPr/>
        <p:txBody>
          <a:bodyPr/>
          <a:lstStyle/>
          <a:p>
            <a:fld id="{4B590EC8-F35C-994A-9B05-06648D1FCE2A}" type="slidenum">
              <a:rPr lang="en-US" smtClean="0"/>
              <a:t>4</a:t>
            </a:fld>
            <a:endParaRPr lang="en-US"/>
          </a:p>
        </p:txBody>
      </p:sp>
    </p:spTree>
    <p:extLst>
      <p:ext uri="{BB962C8B-B14F-4D97-AF65-F5344CB8AC3E}">
        <p14:creationId xmlns:p14="http://schemas.microsoft.com/office/powerpoint/2010/main" val="1461843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44</a:t>
            </a:fld>
            <a:endParaRPr lang="en-US"/>
          </a:p>
        </p:txBody>
      </p:sp>
    </p:spTree>
    <p:extLst>
      <p:ext uri="{BB962C8B-B14F-4D97-AF65-F5344CB8AC3E}">
        <p14:creationId xmlns:p14="http://schemas.microsoft.com/office/powerpoint/2010/main" val="751691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45</a:t>
            </a:fld>
            <a:endParaRPr lang="en-US"/>
          </a:p>
        </p:txBody>
      </p:sp>
    </p:spTree>
    <p:extLst>
      <p:ext uri="{BB962C8B-B14F-4D97-AF65-F5344CB8AC3E}">
        <p14:creationId xmlns:p14="http://schemas.microsoft.com/office/powerpoint/2010/main" val="2237399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a:t>
            </a:r>
          </a:p>
        </p:txBody>
      </p:sp>
      <p:sp>
        <p:nvSpPr>
          <p:cNvPr id="4" name="Slide Number Placeholder 3"/>
          <p:cNvSpPr>
            <a:spLocks noGrp="1"/>
          </p:cNvSpPr>
          <p:nvPr>
            <p:ph type="sldNum" sz="quarter" idx="5"/>
          </p:nvPr>
        </p:nvSpPr>
        <p:spPr/>
        <p:txBody>
          <a:bodyPr/>
          <a:lstStyle/>
          <a:p>
            <a:fld id="{4B590EC8-F35C-994A-9B05-06648D1FCE2A}" type="slidenum">
              <a:rPr lang="en-US" smtClean="0"/>
              <a:t>46</a:t>
            </a:fld>
            <a:endParaRPr lang="en-US"/>
          </a:p>
        </p:txBody>
      </p:sp>
    </p:spTree>
    <p:extLst>
      <p:ext uri="{BB962C8B-B14F-4D97-AF65-F5344CB8AC3E}">
        <p14:creationId xmlns:p14="http://schemas.microsoft.com/office/powerpoint/2010/main" val="2200576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Hostname as example</a:t>
            </a:r>
          </a:p>
          <a:p>
            <a:r>
              <a:rPr lang="en-US" err="1"/>
              <a:t>ProcessID</a:t>
            </a:r>
            <a:r>
              <a:rPr lang="en-US"/>
              <a:t> binary </a:t>
            </a:r>
            <a:r>
              <a:rPr lang="en-US" err="1"/>
              <a:t>bc</a:t>
            </a:r>
            <a:r>
              <a:rPr lang="en-US"/>
              <a:t> we can separate user process vs. system process (look at BETH)</a:t>
            </a:r>
          </a:p>
          <a:p>
            <a:r>
              <a:rPr lang="en-US"/>
              <a:t>Emphasize diff </a:t>
            </a:r>
            <a:r>
              <a:rPr lang="en-US" err="1"/>
              <a:t>bw</a:t>
            </a:r>
            <a:r>
              <a:rPr lang="en-US"/>
              <a:t> sus and evil (why are we removing sus)</a:t>
            </a:r>
          </a:p>
        </p:txBody>
      </p:sp>
      <p:sp>
        <p:nvSpPr>
          <p:cNvPr id="4" name="Slide Number Placeholder 3"/>
          <p:cNvSpPr>
            <a:spLocks noGrp="1"/>
          </p:cNvSpPr>
          <p:nvPr>
            <p:ph type="sldNum" sz="quarter" idx="5"/>
          </p:nvPr>
        </p:nvSpPr>
        <p:spPr/>
        <p:txBody>
          <a:bodyPr/>
          <a:lstStyle/>
          <a:p>
            <a:fld id="{4B590EC8-F35C-994A-9B05-06648D1FCE2A}" type="slidenum">
              <a:rPr lang="en-US" smtClean="0"/>
              <a:t>48</a:t>
            </a:fld>
            <a:endParaRPr lang="en-US"/>
          </a:p>
        </p:txBody>
      </p:sp>
    </p:spTree>
    <p:extLst>
      <p:ext uri="{BB962C8B-B14F-4D97-AF65-F5344CB8AC3E}">
        <p14:creationId xmlns:p14="http://schemas.microsoft.com/office/powerpoint/2010/main" val="1889762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There are a lot of different types of machine learning methods but most of them fall into 3 common classes </a:t>
            </a:r>
          </a:p>
          <a:p>
            <a:r>
              <a:rPr lang="en-US" sz="1200" kern="1200" dirty="0">
                <a:solidFill>
                  <a:schemeClr val="tx1"/>
                </a:solidFill>
                <a:effectLst/>
                <a:latin typeface="+mn-lt"/>
                <a:ea typeface="+mn-ea"/>
                <a:cs typeface="+mn-cs"/>
              </a:rPr>
              <a:t>·      Supervised learning is used when there’s a characteristic you want to predict and you use all the other features to learn relationships predictive of the characteristic</a:t>
            </a:r>
          </a:p>
          <a:p>
            <a:r>
              <a:rPr lang="en-US" sz="1200" kern="1200" dirty="0">
                <a:solidFill>
                  <a:schemeClr val="tx1"/>
                </a:solidFill>
                <a:effectLst/>
                <a:latin typeface="+mn-lt"/>
                <a:ea typeface="+mn-ea"/>
                <a:cs typeface="+mn-cs"/>
              </a:rPr>
              <a:t>o   Such as when you have prior records for malicious or benign behavior, and you’re interested in predicting whether new behavior will be malicious or benign</a:t>
            </a:r>
          </a:p>
          <a:p>
            <a:r>
              <a:rPr lang="en-US" sz="1200" kern="1200" dirty="0">
                <a:solidFill>
                  <a:schemeClr val="tx1"/>
                </a:solidFill>
                <a:effectLst/>
                <a:latin typeface="+mn-lt"/>
                <a:ea typeface="+mn-ea"/>
                <a:cs typeface="+mn-cs"/>
              </a:rPr>
              <a:t>·      Unsupervised learning is the set of problems when you don’t have these concrete characteristics to predict but you’re still interested in finding the hidden structures within your data</a:t>
            </a:r>
          </a:p>
          <a:p>
            <a:r>
              <a:rPr lang="en-US" sz="1200" kern="1200" dirty="0">
                <a:solidFill>
                  <a:schemeClr val="tx1"/>
                </a:solidFill>
                <a:effectLst/>
                <a:latin typeface="+mn-lt"/>
                <a:ea typeface="+mn-ea"/>
                <a:cs typeface="+mn-cs"/>
              </a:rPr>
              <a:t>o   There are a lot of different forms of unsupervised learning algorithm, and some of them will be featured in the practical</a:t>
            </a:r>
          </a:p>
          <a:p>
            <a:r>
              <a:rPr lang="en-US" sz="1200" kern="1200" dirty="0">
                <a:solidFill>
                  <a:schemeClr val="tx1"/>
                </a:solidFill>
                <a:effectLst/>
                <a:latin typeface="+mn-lt"/>
                <a:ea typeface="+mn-ea"/>
                <a:cs typeface="+mn-cs"/>
              </a:rPr>
              <a:t>o   One common class are anomaly detection algorithms, where you’re interested in noticing significant differences from normal behavior in the data, but you don’t actually have a label for the “different” behavior you’re looking for</a:t>
            </a:r>
            <a:endParaRPr lang="en-US" dirty="0"/>
          </a:p>
        </p:txBody>
      </p:sp>
      <p:sp>
        <p:nvSpPr>
          <p:cNvPr id="4" name="Slide Number Placeholder 3"/>
          <p:cNvSpPr>
            <a:spLocks noGrp="1"/>
          </p:cNvSpPr>
          <p:nvPr>
            <p:ph type="sldNum" sz="quarter" idx="5"/>
          </p:nvPr>
        </p:nvSpPr>
        <p:spPr/>
        <p:txBody>
          <a:bodyPr/>
          <a:lstStyle/>
          <a:p>
            <a:fld id="{4B590EC8-F35C-994A-9B05-06648D1FCE2A}" type="slidenum">
              <a:rPr lang="en-US" smtClean="0"/>
              <a:t>52</a:t>
            </a:fld>
            <a:endParaRPr lang="en-US"/>
          </a:p>
        </p:txBody>
      </p:sp>
    </p:spTree>
    <p:extLst>
      <p:ext uri="{BB962C8B-B14F-4D97-AF65-F5344CB8AC3E}">
        <p14:creationId xmlns:p14="http://schemas.microsoft.com/office/powerpoint/2010/main" val="3748039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Once you have an idea of the general set of algorithms you would like to consider, you have to also think about their complexity and interpretability.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In other words you have the option of choosing models that are simple and easy to interpret like linear regression or really complex deep neural networks that are far less explainable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For example, refer back to the correlation slide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Whereas if we consider deep neural networks, </a:t>
            </a:r>
            <a:r>
              <a:rPr lang="en-US" sz="1200" kern="1200" dirty="0" err="1">
                <a:solidFill>
                  <a:schemeClr val="tx1"/>
                </a:solidFill>
                <a:effectLst/>
                <a:latin typeface="+mn-lt"/>
                <a:ea typeface="+mn-ea"/>
                <a:cs typeface="+mn-cs"/>
              </a:rPr>
              <a:t>therse</a:t>
            </a:r>
            <a:r>
              <a:rPr lang="en-US" sz="1200" kern="1200" dirty="0">
                <a:solidFill>
                  <a:schemeClr val="tx1"/>
                </a:solidFill>
                <a:effectLst/>
                <a:latin typeface="+mn-lt"/>
                <a:ea typeface="+mn-ea"/>
                <a:cs typeface="+mn-cs"/>
              </a:rPr>
              <a:t> models end up having millions and sometimes billions of these “slopes” or parameters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Our recommendation is generally to start with simple models that are interpretable and only add complexity if those models don’t work as well</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B590EC8-F35C-994A-9B05-06648D1FCE2A}" type="slidenum">
              <a:rPr lang="en-US" smtClean="0"/>
              <a:t>53</a:t>
            </a:fld>
            <a:endParaRPr lang="en-US"/>
          </a:p>
        </p:txBody>
      </p:sp>
    </p:spTree>
    <p:extLst>
      <p:ext uri="{BB962C8B-B14F-4D97-AF65-F5344CB8AC3E}">
        <p14:creationId xmlns:p14="http://schemas.microsoft.com/office/powerpoint/2010/main" val="1010791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many cases we’re forced to use more complex models because our dataset is already too complex in itself</a:t>
            </a:r>
          </a:p>
          <a:p>
            <a:r>
              <a:rPr lang="en-US" sz="1200" kern="1200" dirty="0">
                <a:solidFill>
                  <a:schemeClr val="tx1"/>
                </a:solidFill>
                <a:effectLst/>
                <a:latin typeface="+mn-lt"/>
                <a:ea typeface="+mn-ea"/>
                <a:cs typeface="+mn-cs"/>
              </a:rPr>
              <a:t>What do I mean by that? Well our dataset may have a ton of different columns, oftentimes columns that are very similar and share the same underlying meaning or information (like height and weight represent the size of a person)</a:t>
            </a:r>
          </a:p>
          <a:p>
            <a:r>
              <a:rPr lang="en-US" sz="1200" kern="1200" dirty="0">
                <a:solidFill>
                  <a:schemeClr val="tx1"/>
                </a:solidFill>
                <a:effectLst/>
                <a:latin typeface="+mn-lt"/>
                <a:ea typeface="+mn-ea"/>
                <a:cs typeface="+mn-cs"/>
              </a:rPr>
              <a:t>And this can be a problem because an increase in complexity harms the performance of the model - it causes the model to overfit or learn the training data too well, and not generalize to unseen data</a:t>
            </a:r>
          </a:p>
          <a:p>
            <a:r>
              <a:rPr lang="en-US" sz="1200" kern="1200" dirty="0">
                <a:solidFill>
                  <a:schemeClr val="tx1"/>
                </a:solidFill>
                <a:effectLst/>
                <a:latin typeface="+mn-lt"/>
                <a:ea typeface="+mn-ea"/>
                <a:cs typeface="+mn-cs"/>
              </a:rPr>
              <a:t>And I’ll talk more about that shortly…..</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 way to mitigate this complexity is through dimensionality reduction…..</a:t>
            </a:r>
          </a:p>
          <a:p>
            <a:endParaRPr lang="en-US" dirty="0"/>
          </a:p>
        </p:txBody>
      </p:sp>
      <p:sp>
        <p:nvSpPr>
          <p:cNvPr id="4" name="Slide Number Placeholder 3"/>
          <p:cNvSpPr>
            <a:spLocks noGrp="1"/>
          </p:cNvSpPr>
          <p:nvPr>
            <p:ph type="sldNum" sz="quarter" idx="5"/>
          </p:nvPr>
        </p:nvSpPr>
        <p:spPr/>
        <p:txBody>
          <a:bodyPr/>
          <a:lstStyle/>
          <a:p>
            <a:fld id="{4B590EC8-F35C-994A-9B05-06648D1FCE2A}" type="slidenum">
              <a:rPr lang="en-US" smtClean="0"/>
              <a:t>54</a:t>
            </a:fld>
            <a:endParaRPr lang="en-US"/>
          </a:p>
        </p:txBody>
      </p:sp>
    </p:spTree>
    <p:extLst>
      <p:ext uri="{BB962C8B-B14F-4D97-AF65-F5344CB8AC3E}">
        <p14:creationId xmlns:p14="http://schemas.microsoft.com/office/powerpoint/2010/main" val="3201977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590EC8-F35C-994A-9B05-06648D1FCE2A}" type="slidenum">
              <a:rPr lang="en-US" smtClean="0"/>
              <a:t>58</a:t>
            </a:fld>
            <a:endParaRPr lang="en-US"/>
          </a:p>
        </p:txBody>
      </p:sp>
    </p:spTree>
    <p:extLst>
      <p:ext uri="{BB962C8B-B14F-4D97-AF65-F5344CB8AC3E}">
        <p14:creationId xmlns:p14="http://schemas.microsoft.com/office/powerpoint/2010/main" val="90889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thing to report as a data scientist is that our model does not consider any actual malicious samples as benign (recall or TPR is 100%). This is the last thing we would want.</a:t>
            </a:r>
          </a:p>
          <a:p>
            <a:endParaRPr lang="en-US" dirty="0"/>
          </a:p>
          <a:p>
            <a:r>
              <a:rPr lang="en-US" dirty="0"/>
              <a:t>Many actual benign samples were classified as malicious by our model, meaning it is an extremely cautious model</a:t>
            </a:r>
          </a:p>
          <a:p>
            <a:endParaRPr lang="en-US" dirty="0"/>
          </a:p>
          <a:p>
            <a:r>
              <a:rPr lang="en-US" dirty="0"/>
              <a:t>However, it may be too cautious!</a:t>
            </a:r>
          </a:p>
          <a:p>
            <a:endParaRPr lang="en-US" dirty="0"/>
          </a:p>
          <a:p>
            <a:r>
              <a:rPr lang="en-US" dirty="0"/>
              <a:t>Frame this as a tradeoff</a:t>
            </a:r>
          </a:p>
          <a:p>
            <a:r>
              <a:rPr lang="en-US" dirty="0"/>
              <a:t>So we know if we were to deploy this model, then we could be confident that it won’t miss legit evil samples</a:t>
            </a:r>
          </a:p>
        </p:txBody>
      </p:sp>
      <p:sp>
        <p:nvSpPr>
          <p:cNvPr id="4" name="Slide Number Placeholder 3"/>
          <p:cNvSpPr>
            <a:spLocks noGrp="1"/>
          </p:cNvSpPr>
          <p:nvPr>
            <p:ph type="sldNum" sz="quarter" idx="5"/>
          </p:nvPr>
        </p:nvSpPr>
        <p:spPr/>
        <p:txBody>
          <a:bodyPr/>
          <a:lstStyle/>
          <a:p>
            <a:fld id="{4B590EC8-F35C-994A-9B05-06648D1FCE2A}" type="slidenum">
              <a:rPr lang="en-US" smtClean="0"/>
              <a:t>62</a:t>
            </a:fld>
            <a:endParaRPr lang="en-US"/>
          </a:p>
        </p:txBody>
      </p:sp>
    </p:spTree>
    <p:extLst>
      <p:ext uri="{BB962C8B-B14F-4D97-AF65-F5344CB8AC3E}">
        <p14:creationId xmlns:p14="http://schemas.microsoft.com/office/powerpoint/2010/main" val="283173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691A4-B65C-A6B1-0463-2E3CCC036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64B24B-69BF-DD3E-F726-47C2C60E43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96515-9DC3-2BC1-C28D-C98D93911F74}"/>
              </a:ext>
            </a:extLst>
          </p:cNvPr>
          <p:cNvSpPr>
            <a:spLocks noGrp="1"/>
          </p:cNvSpPr>
          <p:nvPr>
            <p:ph type="body" idx="1"/>
          </p:nvPr>
        </p:nvSpPr>
        <p:spPr/>
        <p:txBody>
          <a:bodyPr/>
          <a:lstStyle/>
          <a:p>
            <a:r>
              <a:rPr lang="en-US"/>
              <a:t>Close loop summary to purpose</a:t>
            </a:r>
          </a:p>
          <a:p>
            <a:r>
              <a:rPr lang="en-US"/>
              <a:t>Iterate data cleaning and modeling</a:t>
            </a:r>
          </a:p>
        </p:txBody>
      </p:sp>
      <p:sp>
        <p:nvSpPr>
          <p:cNvPr id="4" name="Slide Number Placeholder 3">
            <a:extLst>
              <a:ext uri="{FF2B5EF4-FFF2-40B4-BE49-F238E27FC236}">
                <a16:creationId xmlns:a16="http://schemas.microsoft.com/office/drawing/2014/main" id="{9E8BFA01-5351-0769-DAB5-0209846FD5EA}"/>
              </a:ext>
            </a:extLst>
          </p:cNvPr>
          <p:cNvSpPr>
            <a:spLocks noGrp="1"/>
          </p:cNvSpPr>
          <p:nvPr>
            <p:ph type="sldNum" sz="quarter" idx="5"/>
          </p:nvPr>
        </p:nvSpPr>
        <p:spPr/>
        <p:txBody>
          <a:bodyPr/>
          <a:lstStyle/>
          <a:p>
            <a:fld id="{4B590EC8-F35C-994A-9B05-06648D1FCE2A}" type="slidenum">
              <a:rPr lang="en-US" smtClean="0"/>
              <a:t>63</a:t>
            </a:fld>
            <a:endParaRPr lang="en-US"/>
          </a:p>
        </p:txBody>
      </p:sp>
    </p:spTree>
    <p:extLst>
      <p:ext uri="{BB962C8B-B14F-4D97-AF65-F5344CB8AC3E}">
        <p14:creationId xmlns:p14="http://schemas.microsoft.com/office/powerpoint/2010/main" val="70804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off slide</a:t>
            </a:r>
          </a:p>
        </p:txBody>
      </p:sp>
      <p:sp>
        <p:nvSpPr>
          <p:cNvPr id="4" name="Slide Number Placeholder 3"/>
          <p:cNvSpPr>
            <a:spLocks noGrp="1"/>
          </p:cNvSpPr>
          <p:nvPr>
            <p:ph type="sldNum" sz="quarter" idx="5"/>
          </p:nvPr>
        </p:nvSpPr>
        <p:spPr/>
        <p:txBody>
          <a:bodyPr/>
          <a:lstStyle/>
          <a:p>
            <a:fld id="{4B590EC8-F35C-994A-9B05-06648D1FCE2A}" type="slidenum">
              <a:rPr lang="en-US" smtClean="0"/>
              <a:t>5</a:t>
            </a:fld>
            <a:endParaRPr lang="en-US"/>
          </a:p>
        </p:txBody>
      </p:sp>
    </p:spTree>
    <p:extLst>
      <p:ext uri="{BB962C8B-B14F-4D97-AF65-F5344CB8AC3E}">
        <p14:creationId xmlns:p14="http://schemas.microsoft.com/office/powerpoint/2010/main" val="1397886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a:t>
            </a:r>
          </a:p>
          <a:p>
            <a:pPr marL="171450" indent="-171450">
              <a:buFont typeface="Arial" panose="020B0604020202020204" pitchFamily="34" charset="0"/>
              <a:buChar char="•"/>
            </a:pPr>
            <a:r>
              <a:rPr lang="en-US" dirty="0"/>
              <a:t>Use AI to revolutionize business process X</a:t>
            </a:r>
          </a:p>
          <a:p>
            <a:pPr marL="171450" indent="-171450">
              <a:buFont typeface="Arial" panose="020B0604020202020204" pitchFamily="34" charset="0"/>
              <a:buChar char="•"/>
            </a:pPr>
            <a:r>
              <a:rPr lang="en-US" dirty="0"/>
              <a:t>IP addresses as a feature. Consider: could a human reliably make that prediction if they had time to look through all the data. </a:t>
            </a:r>
          </a:p>
          <a:p>
            <a:pPr marL="171450" indent="-171450">
              <a:buFont typeface="Arial" panose="020B0604020202020204" pitchFamily="34" charset="0"/>
              <a:buChar char="•"/>
            </a:pPr>
            <a:r>
              <a:rPr lang="en-US" dirty="0"/>
              <a:t>Don’t immediately think “we want to use AI”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r>
              <a:rPr lang="en-US" sz="1200" kern="1200" dirty="0">
                <a:solidFill>
                  <a:schemeClr val="tx1"/>
                </a:solidFill>
                <a:effectLst/>
                <a:latin typeface="+mn-lt"/>
                <a:ea typeface="+mn-ea"/>
                <a:cs typeface="+mn-cs"/>
              </a:rPr>
              <a:t>·      So that about wraps up lab 1</a:t>
            </a:r>
          </a:p>
          <a:p>
            <a:r>
              <a:rPr lang="en-US" sz="1200" kern="1200" dirty="0">
                <a:solidFill>
                  <a:schemeClr val="tx1"/>
                </a:solidFill>
                <a:effectLst/>
                <a:latin typeface="+mn-lt"/>
                <a:ea typeface="+mn-ea"/>
                <a:cs typeface="+mn-cs"/>
              </a:rPr>
              <a:t>·      but I wanted to go over a few data science principles before we move </a:t>
            </a:r>
            <a:r>
              <a:rPr lang="en-US" sz="1200" kern="1200">
                <a:solidFill>
                  <a:schemeClr val="tx1"/>
                </a:solidFill>
                <a:effectLst/>
                <a:latin typeface="+mn-lt"/>
                <a:ea typeface="+mn-ea"/>
                <a:cs typeface="+mn-cs"/>
              </a:rPr>
              <a:t>to exercise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   Start your project with a clear problem and objective for using machine learning</a:t>
            </a:r>
          </a:p>
          <a:p>
            <a:r>
              <a:rPr lang="en-US" sz="1200" kern="1200" dirty="0">
                <a:solidFill>
                  <a:schemeClr val="tx1"/>
                </a:solidFill>
                <a:effectLst/>
                <a:latin typeface="+mn-lt"/>
                <a:ea typeface="+mn-ea"/>
                <a:cs typeface="+mn-cs"/>
              </a:rPr>
              <a:t>o   On the data side: Constantly consider how the data you collect and the transformations you make on it can affect you models and prediction</a:t>
            </a:r>
          </a:p>
          <a:p>
            <a:r>
              <a:rPr lang="en-US" sz="1200" kern="1200" dirty="0">
                <a:solidFill>
                  <a:schemeClr val="tx1"/>
                </a:solidFill>
                <a:effectLst/>
                <a:latin typeface="+mn-lt"/>
                <a:ea typeface="+mn-ea"/>
                <a:cs typeface="+mn-cs"/>
              </a:rPr>
              <a:t>o   On the modeling side: Start with simple models and add more complexity if you notice your model is underfitting</a:t>
            </a:r>
          </a:p>
          <a:p>
            <a:r>
              <a:rPr lang="en-US" sz="1200" kern="1200" dirty="0">
                <a:solidFill>
                  <a:schemeClr val="tx1"/>
                </a:solidFill>
                <a:effectLst/>
                <a:latin typeface="+mn-lt"/>
                <a:ea typeface="+mn-ea"/>
                <a:cs typeface="+mn-cs"/>
              </a:rPr>
              <a:t>§  All else being equal you want to use the simplest and most explainable model</a:t>
            </a:r>
          </a:p>
          <a:p>
            <a:r>
              <a:rPr lang="en-US" sz="1200" kern="1200" dirty="0">
                <a:solidFill>
                  <a:schemeClr val="tx1"/>
                </a:solidFill>
                <a:effectLst/>
                <a:latin typeface="+mn-lt"/>
                <a:ea typeface="+mn-ea"/>
                <a:cs typeface="+mn-cs"/>
              </a:rPr>
              <a:t>o   Expect and be tolerant for errors in your model’s prediction, be sure to communicate this uncertainty to the end users</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4B590EC8-F35C-994A-9B05-06648D1FCE2A}" type="slidenum">
              <a:rPr lang="en-US" smtClean="0"/>
              <a:t>64</a:t>
            </a:fld>
            <a:endParaRPr lang="en-US"/>
          </a:p>
        </p:txBody>
      </p:sp>
    </p:spTree>
    <p:extLst>
      <p:ext uri="{BB962C8B-B14F-4D97-AF65-F5344CB8AC3E}">
        <p14:creationId xmlns:p14="http://schemas.microsoft.com/office/powerpoint/2010/main" val="3815849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off slide</a:t>
            </a:r>
          </a:p>
        </p:txBody>
      </p:sp>
      <p:sp>
        <p:nvSpPr>
          <p:cNvPr id="4" name="Slide Number Placeholder 3"/>
          <p:cNvSpPr>
            <a:spLocks noGrp="1"/>
          </p:cNvSpPr>
          <p:nvPr>
            <p:ph type="sldNum" sz="quarter" idx="5"/>
          </p:nvPr>
        </p:nvSpPr>
        <p:spPr/>
        <p:txBody>
          <a:bodyPr/>
          <a:lstStyle/>
          <a:p>
            <a:fld id="{4B590EC8-F35C-994A-9B05-06648D1FCE2A}" type="slidenum">
              <a:rPr lang="en-US" smtClean="0"/>
              <a:t>6</a:t>
            </a:fld>
            <a:endParaRPr lang="en-US"/>
          </a:p>
        </p:txBody>
      </p:sp>
    </p:spTree>
    <p:extLst>
      <p:ext uri="{BB962C8B-B14F-4D97-AF65-F5344CB8AC3E}">
        <p14:creationId xmlns:p14="http://schemas.microsoft.com/office/powerpoint/2010/main" val="538653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interested in applying DS for cyber this certificate may be of interest</a:t>
            </a:r>
          </a:p>
        </p:txBody>
      </p:sp>
      <p:sp>
        <p:nvSpPr>
          <p:cNvPr id="4" name="Slide Number Placeholder 3"/>
          <p:cNvSpPr>
            <a:spLocks noGrp="1"/>
          </p:cNvSpPr>
          <p:nvPr>
            <p:ph type="sldNum" sz="quarter" idx="5"/>
          </p:nvPr>
        </p:nvSpPr>
        <p:spPr/>
        <p:txBody>
          <a:bodyPr/>
          <a:lstStyle/>
          <a:p>
            <a:fld id="{4B590EC8-F35C-994A-9B05-06648D1FCE2A}" type="slidenum">
              <a:rPr lang="en-US" smtClean="0"/>
              <a:t>7</a:t>
            </a:fld>
            <a:endParaRPr lang="en-US"/>
          </a:p>
        </p:txBody>
      </p:sp>
    </p:spTree>
    <p:extLst>
      <p:ext uri="{BB962C8B-B14F-4D97-AF65-F5344CB8AC3E}">
        <p14:creationId xmlns:p14="http://schemas.microsoft.com/office/powerpoint/2010/main" val="2958745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Billions of events generated daily across enterprise systems</a:t>
            </a:r>
          </a:p>
          <a:p>
            <a:pPr marL="285750" indent="-285750">
              <a:buFont typeface="Arial" panose="020B0604020202020204" pitchFamily="34" charset="0"/>
              <a:buChar char="•"/>
            </a:pPr>
            <a:r>
              <a:rPr lang="en-US"/>
              <a:t>Analysts can be overwhelmed by alert fatigue</a:t>
            </a:r>
          </a:p>
          <a:p>
            <a:pPr marL="285750" indent="-285750">
              <a:buFont typeface="Arial" panose="020B0604020202020204" pitchFamily="34" charset="0"/>
              <a:buChar char="•"/>
            </a:pPr>
            <a:r>
              <a:rPr lang="en-US"/>
              <a:t>Humans alone can’t keep up with scale and speed of modern data</a:t>
            </a:r>
          </a:p>
        </p:txBody>
      </p:sp>
      <p:sp>
        <p:nvSpPr>
          <p:cNvPr id="4" name="Slide Number Placeholder 3"/>
          <p:cNvSpPr>
            <a:spLocks noGrp="1"/>
          </p:cNvSpPr>
          <p:nvPr>
            <p:ph type="sldNum" sz="quarter" idx="5"/>
          </p:nvPr>
        </p:nvSpPr>
        <p:spPr/>
        <p:txBody>
          <a:bodyPr/>
          <a:lstStyle/>
          <a:p>
            <a:fld id="{4B590EC8-F35C-994A-9B05-06648D1FCE2A}" type="slidenum">
              <a:rPr lang="en-US" smtClean="0"/>
              <a:t>10</a:t>
            </a:fld>
            <a:endParaRPr lang="en-US"/>
          </a:p>
        </p:txBody>
      </p:sp>
    </p:spTree>
    <p:extLst>
      <p:ext uri="{BB962C8B-B14F-4D97-AF65-F5344CB8AC3E}">
        <p14:creationId xmlns:p14="http://schemas.microsoft.com/office/powerpoint/2010/main" val="781639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So how does data science help? Think of it as giving structure to chaos.</a:t>
            </a:r>
          </a:p>
          <a:p>
            <a:r>
              <a:rPr lang="en-US" sz="1200" kern="1200">
                <a:solidFill>
                  <a:schemeClr val="tx1"/>
                </a:solidFill>
                <a:effectLst/>
                <a:latin typeface="+mn-lt"/>
                <a:ea typeface="+mn-ea"/>
                <a:cs typeface="+mn-cs"/>
              </a:rPr>
              <a:t>It can </a:t>
            </a:r>
            <a:r>
              <a:rPr lang="en-US" sz="1200" b="0" kern="1200">
                <a:solidFill>
                  <a:schemeClr val="tx1"/>
                </a:solidFill>
                <a:effectLst/>
                <a:latin typeface="+mn-lt"/>
                <a:ea typeface="+mn-ea"/>
                <a:cs typeface="+mn-cs"/>
              </a:rPr>
              <a:t>predict</a:t>
            </a:r>
            <a:r>
              <a:rPr lang="en-US" sz="1200" kern="1200">
                <a:solidFill>
                  <a:schemeClr val="tx1"/>
                </a:solidFill>
                <a:effectLst/>
                <a:latin typeface="+mn-lt"/>
                <a:ea typeface="+mn-ea"/>
                <a:cs typeface="+mn-cs"/>
              </a:rPr>
              <a:t> new events from historical trends, </a:t>
            </a:r>
            <a:r>
              <a:rPr lang="en-US" sz="1200" b="0" kern="1200">
                <a:solidFill>
                  <a:schemeClr val="tx1"/>
                </a:solidFill>
                <a:effectLst/>
                <a:latin typeface="+mn-lt"/>
                <a:ea typeface="+mn-ea"/>
                <a:cs typeface="+mn-cs"/>
              </a:rPr>
              <a:t>classify</a:t>
            </a:r>
            <a:r>
              <a:rPr lang="en-US" sz="1200" kern="1200">
                <a:solidFill>
                  <a:schemeClr val="tx1"/>
                </a:solidFill>
                <a:effectLst/>
                <a:latin typeface="+mn-lt"/>
                <a:ea typeface="+mn-ea"/>
                <a:cs typeface="+mn-cs"/>
              </a:rPr>
              <a:t> activity into known categories, </a:t>
            </a:r>
            <a:r>
              <a:rPr lang="en-US" sz="1200" b="0" kern="1200">
                <a:solidFill>
                  <a:schemeClr val="tx1"/>
                </a:solidFill>
                <a:effectLst/>
                <a:latin typeface="+mn-lt"/>
                <a:ea typeface="+mn-ea"/>
                <a:cs typeface="+mn-cs"/>
              </a:rPr>
              <a:t>cluster</a:t>
            </a:r>
            <a:r>
              <a:rPr lang="en-US" sz="1200" kern="1200">
                <a:solidFill>
                  <a:schemeClr val="tx1"/>
                </a:solidFill>
                <a:effectLst/>
                <a:latin typeface="+mn-lt"/>
                <a:ea typeface="+mn-ea"/>
                <a:cs typeface="+mn-cs"/>
              </a:rPr>
              <a:t> similar behaviors, and </a:t>
            </a:r>
            <a:r>
              <a:rPr lang="en-US" sz="1200" b="0" kern="1200">
                <a:solidFill>
                  <a:schemeClr val="tx1"/>
                </a:solidFill>
                <a:effectLst/>
                <a:latin typeface="+mn-lt"/>
                <a:ea typeface="+mn-ea"/>
                <a:cs typeface="+mn-cs"/>
              </a:rPr>
              <a:t>detect</a:t>
            </a:r>
            <a:r>
              <a:rPr lang="en-US" sz="1200" kern="1200">
                <a:solidFill>
                  <a:schemeClr val="tx1"/>
                </a:solidFill>
                <a:effectLst/>
                <a:latin typeface="+mn-lt"/>
                <a:ea typeface="+mn-ea"/>
                <a:cs typeface="+mn-cs"/>
              </a:rPr>
              <a:t> deviations that could indicate compromise.</a:t>
            </a:r>
          </a:p>
          <a:p>
            <a:r>
              <a:rPr lang="en-US" sz="1200" kern="1200">
                <a:solidFill>
                  <a:schemeClr val="tx1"/>
                </a:solidFill>
                <a:effectLst/>
                <a:latin typeface="+mn-lt"/>
                <a:ea typeface="+mn-ea"/>
                <a:cs typeface="+mn-cs"/>
              </a:rPr>
              <a:t>It can also </a:t>
            </a:r>
            <a:r>
              <a:rPr lang="en-US" sz="1200" b="0" kern="1200">
                <a:solidFill>
                  <a:schemeClr val="tx1"/>
                </a:solidFill>
                <a:effectLst/>
                <a:latin typeface="+mn-lt"/>
                <a:ea typeface="+mn-ea"/>
                <a:cs typeface="+mn-cs"/>
              </a:rPr>
              <a:t>extract features </a:t>
            </a:r>
            <a:r>
              <a:rPr lang="en-US" sz="1200" kern="1200">
                <a:solidFill>
                  <a:schemeClr val="tx1"/>
                </a:solidFill>
                <a:effectLst/>
                <a:latin typeface="+mn-lt"/>
                <a:ea typeface="+mn-ea"/>
                <a:cs typeface="+mn-cs"/>
              </a:rPr>
              <a:t>— the digital fingerprints — that reveal hidden relationships and simplify information so analysts can visualize what matters most.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B590EC8-F35C-994A-9B05-06648D1FCE2A}" type="slidenum">
              <a:rPr lang="en-US" smtClean="0"/>
              <a:t>11</a:t>
            </a:fld>
            <a:endParaRPr lang="en-US"/>
          </a:p>
        </p:txBody>
      </p:sp>
    </p:spTree>
    <p:extLst>
      <p:ext uri="{BB962C8B-B14F-4D97-AF65-F5344CB8AC3E}">
        <p14:creationId xmlns:p14="http://schemas.microsoft.com/office/powerpoint/2010/main" val="409216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dimensions? Talk about how many columns are dimensions, so when you get to the faces they aren’t lost.</a:t>
            </a:r>
          </a:p>
          <a:p>
            <a:r>
              <a:rPr lang="en-US"/>
              <a:t>What are tokens?</a:t>
            </a:r>
          </a:p>
          <a:p>
            <a:endParaRPr lang="en-US"/>
          </a:p>
        </p:txBody>
      </p:sp>
      <p:sp>
        <p:nvSpPr>
          <p:cNvPr id="4" name="Slide Number Placeholder 3"/>
          <p:cNvSpPr>
            <a:spLocks noGrp="1"/>
          </p:cNvSpPr>
          <p:nvPr>
            <p:ph type="sldNum" sz="quarter" idx="5"/>
          </p:nvPr>
        </p:nvSpPr>
        <p:spPr/>
        <p:txBody>
          <a:bodyPr/>
          <a:lstStyle/>
          <a:p>
            <a:fld id="{4B590EC8-F35C-994A-9B05-06648D1FCE2A}" type="slidenum">
              <a:rPr lang="en-US" smtClean="0"/>
              <a:t>12</a:t>
            </a:fld>
            <a:endParaRPr lang="en-US"/>
          </a:p>
        </p:txBody>
      </p:sp>
    </p:spTree>
    <p:extLst>
      <p:ext uri="{BB962C8B-B14F-4D97-AF65-F5344CB8AC3E}">
        <p14:creationId xmlns:p14="http://schemas.microsoft.com/office/powerpoint/2010/main" val="503314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E8B24A-693F-771B-9061-47E235B8C562}"/>
              </a:ext>
            </a:extLst>
          </p:cNvPr>
          <p:cNvPicPr>
            <a:picLocks noChangeAspect="1"/>
          </p:cNvPicPr>
          <p:nvPr userDrawn="1"/>
        </p:nvPicPr>
        <p:blipFill>
          <a:blip r:embed="rId2"/>
          <a:srcRect t="62" b="62"/>
          <a:stretch/>
        </p:blipFill>
        <p:spPr>
          <a:xfrm>
            <a:off x="0" y="0"/>
            <a:ext cx="12207240" cy="6858000"/>
          </a:xfrm>
          <a:prstGeom prst="rect">
            <a:avLst/>
          </a:prstGeom>
        </p:spPr>
      </p:pic>
      <p:pic>
        <p:nvPicPr>
          <p:cNvPr id="10" name="Picture 9">
            <a:extLst>
              <a:ext uri="{FF2B5EF4-FFF2-40B4-BE49-F238E27FC236}">
                <a16:creationId xmlns:a16="http://schemas.microsoft.com/office/drawing/2014/main" id="{555DED73-67C8-11D9-6D2C-CEB45222A49B}"/>
              </a:ext>
            </a:extLst>
          </p:cNvPr>
          <p:cNvPicPr>
            <a:picLocks noChangeAspect="1"/>
          </p:cNvPicPr>
          <p:nvPr userDrawn="1"/>
        </p:nvPicPr>
        <p:blipFill>
          <a:blip r:embed="rId3"/>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97F3389A-4806-3140-72F2-B193E14CD9FE}"/>
              </a:ext>
            </a:extLst>
          </p:cNvPr>
          <p:cNvSpPr>
            <a:spLocks noGrp="1"/>
          </p:cNvSpPr>
          <p:nvPr>
            <p:ph type="title" hasCustomPrompt="1"/>
          </p:nvPr>
        </p:nvSpPr>
        <p:spPr>
          <a:xfrm>
            <a:off x="952552" y="2201333"/>
            <a:ext cx="6345716" cy="1852063"/>
          </a:xfrm>
        </p:spPr>
        <p:txBody>
          <a:bodyPr>
            <a:noAutofit/>
          </a:bodyPr>
          <a:lstStyle>
            <a:lvl1pPr algn="l">
              <a:defRPr sz="4400">
                <a:solidFill>
                  <a:schemeClr val="bg1"/>
                </a:solidFill>
                <a:latin typeface="Oswald Medium" pitchFamily="2" charset="77"/>
              </a:defRPr>
            </a:lvl1pPr>
          </a:lstStyle>
          <a:p>
            <a:r>
              <a:rPr lang="en-US"/>
              <a:t>Session Title Name Here Lorem Ipsum</a:t>
            </a:r>
          </a:p>
        </p:txBody>
      </p:sp>
      <p:sp>
        <p:nvSpPr>
          <p:cNvPr id="11" name="Text Placeholder 10">
            <a:extLst>
              <a:ext uri="{FF2B5EF4-FFF2-40B4-BE49-F238E27FC236}">
                <a16:creationId xmlns:a16="http://schemas.microsoft.com/office/drawing/2014/main" id="{A470F0C9-2562-2073-2CAB-81AA795B7C8B}"/>
              </a:ext>
            </a:extLst>
          </p:cNvPr>
          <p:cNvSpPr>
            <a:spLocks noGrp="1"/>
          </p:cNvSpPr>
          <p:nvPr>
            <p:ph type="body" sz="quarter" idx="19" hasCustomPrompt="1"/>
          </p:nvPr>
        </p:nvSpPr>
        <p:spPr>
          <a:xfrm>
            <a:off x="952500" y="4292600"/>
            <a:ext cx="6345792" cy="520700"/>
          </a:xfrm>
        </p:spPr>
        <p:txBody>
          <a:bodyPr>
            <a:normAutofit/>
          </a:bodyPr>
          <a:lstStyle>
            <a:lvl1pPr marL="0" indent="0" algn="l">
              <a:buNone/>
              <a:defRPr sz="2400" b="1" i="0">
                <a:solidFill>
                  <a:schemeClr val="accent1"/>
                </a:solidFill>
                <a:latin typeface="Montserrat" pitchFamily="2" charset="77"/>
              </a:defRPr>
            </a:lvl1pPr>
          </a:lstStyle>
          <a:p>
            <a:pPr lvl="0"/>
            <a:r>
              <a:rPr lang="en-US"/>
              <a:t>Name</a:t>
            </a:r>
          </a:p>
        </p:txBody>
      </p:sp>
    </p:spTree>
    <p:extLst>
      <p:ext uri="{BB962C8B-B14F-4D97-AF65-F5344CB8AC3E}">
        <p14:creationId xmlns:p14="http://schemas.microsoft.com/office/powerpoint/2010/main" val="9782214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FAA468-5A41-EA98-034B-48198DCB4C26}"/>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7DF5403C-68EA-1BD7-6AC1-9618A0E7E314}"/>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4" name="Title 1">
            <a:extLst>
              <a:ext uri="{FF2B5EF4-FFF2-40B4-BE49-F238E27FC236}">
                <a16:creationId xmlns:a16="http://schemas.microsoft.com/office/drawing/2014/main" id="{7F6400A9-AF36-3F09-5B0C-33BC0C9F1EAB}"/>
              </a:ext>
            </a:extLst>
          </p:cNvPr>
          <p:cNvSpPr>
            <a:spLocks noGrp="1"/>
          </p:cNvSpPr>
          <p:nvPr>
            <p:ph type="title"/>
          </p:nvPr>
        </p:nvSpPr>
        <p:spPr>
          <a:xfrm>
            <a:off x="838200" y="225424"/>
            <a:ext cx="10515600" cy="1325563"/>
          </a:xfrm>
        </p:spPr>
        <p:txBody>
          <a:bodyPr>
            <a:normAutofit/>
          </a:bodyPr>
          <a:lstStyle>
            <a:lvl1pPr>
              <a:defRPr sz="4000" b="1" i="0">
                <a:solidFill>
                  <a:schemeClr val="tx2">
                    <a:lumMod val="75000"/>
                    <a:lumOff val="25000"/>
                  </a:schemeClr>
                </a:solidFill>
                <a:latin typeface="Oswald" pitchFamily="2" charset="77"/>
                <a:ea typeface="Oswald" pitchFamily="2" charset="77"/>
                <a:cs typeface="Arial Black" charset="0"/>
              </a:defRPr>
            </a:lvl1pPr>
          </a:lstStyle>
          <a:p>
            <a:r>
              <a:rPr lang="en-US"/>
              <a:t>Click to edit Master title style</a:t>
            </a:r>
          </a:p>
        </p:txBody>
      </p:sp>
    </p:spTree>
    <p:extLst>
      <p:ext uri="{BB962C8B-B14F-4D97-AF65-F5344CB8AC3E}">
        <p14:creationId xmlns:p14="http://schemas.microsoft.com/office/powerpoint/2010/main" val="108378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 Ligh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5186C5-B927-F002-A2B7-F5499A817313}"/>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F627769F-4573-3D84-1953-8041135424F5}"/>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CBE099-4BB0-1A05-7C49-B2A8C6AADB9B}"/>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A0596A0-FF22-C4ED-2EFD-78F1EBC692D4}"/>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4" name="Title 1">
            <a:extLst>
              <a:ext uri="{FF2B5EF4-FFF2-40B4-BE49-F238E27FC236}">
                <a16:creationId xmlns:a16="http://schemas.microsoft.com/office/drawing/2014/main" id="{6A552A17-DB5E-983F-D922-EFF31F62FD94}"/>
              </a:ext>
            </a:extLst>
          </p:cNvPr>
          <p:cNvSpPr txBox="1">
            <a:spLocks/>
          </p:cNvSpPr>
          <p:nvPr userDrawn="1"/>
        </p:nvSpPr>
        <p:spPr>
          <a:xfrm>
            <a:off x="984250" y="161924"/>
            <a:ext cx="10223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chemeClr val="tx2">
                    <a:lumMod val="90000"/>
                    <a:lumOff val="10000"/>
                  </a:schemeClr>
                </a:solidFill>
                <a:latin typeface="Oswald" pitchFamily="2" charset="77"/>
                <a:ea typeface="Oswald" pitchFamily="2" charset="77"/>
                <a:cs typeface="Arial Black" charset="0"/>
              </a:defRPr>
            </a:lvl1pPr>
          </a:lstStyle>
          <a:p>
            <a:r>
              <a:rPr lang="en-US">
                <a:solidFill>
                  <a:schemeClr val="accent1"/>
                </a:solidFill>
              </a:rPr>
              <a:t>Click to edit Master title style</a:t>
            </a:r>
          </a:p>
        </p:txBody>
      </p:sp>
      <p:sp>
        <p:nvSpPr>
          <p:cNvPr id="5" name="Content Placeholder 2">
            <a:extLst>
              <a:ext uri="{FF2B5EF4-FFF2-40B4-BE49-F238E27FC236}">
                <a16:creationId xmlns:a16="http://schemas.microsoft.com/office/drawing/2014/main" id="{4F4F3B91-AD67-A52F-3DE2-D3807C6D8D88}"/>
              </a:ext>
            </a:extLst>
          </p:cNvPr>
          <p:cNvSpPr>
            <a:spLocks noGrp="1"/>
          </p:cNvSpPr>
          <p:nvPr>
            <p:ph idx="10"/>
          </p:nvPr>
        </p:nvSpPr>
        <p:spPr>
          <a:xfrm>
            <a:off x="984250" y="1622425"/>
            <a:ext cx="10223500" cy="4346575"/>
          </a:xfrm>
        </p:spPr>
        <p:txBody>
          <a:bodyPr/>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6621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 Dark">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7AD2DA-6740-B58B-898E-7E9D5ED5E88A}"/>
              </a:ext>
            </a:extLst>
          </p:cNvPr>
          <p:cNvPicPr/>
          <p:nvPr userDrawn="1"/>
        </p:nvPicPr>
        <p:blipFill>
          <a:blip r:embed="rId2"/>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3612A1F5-6C3B-48DA-52EB-6337D958708E}"/>
              </a:ext>
            </a:extLst>
          </p:cNvPr>
          <p:cNvPicPr/>
          <p:nvPr userDrawn="1"/>
        </p:nvPicPr>
        <p:blipFill>
          <a:blip r:embed="rId3"/>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EE1C2E3B-7C9D-6359-F3CF-D52F2E918467}"/>
              </a:ext>
            </a:extLst>
          </p:cNvPr>
          <p:cNvSpPr txBox="1">
            <a:spLocks/>
          </p:cNvSpPr>
          <p:nvPr userDrawn="1"/>
        </p:nvSpPr>
        <p:spPr>
          <a:xfrm>
            <a:off x="984250" y="161924"/>
            <a:ext cx="10223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chemeClr val="tx2">
                    <a:lumMod val="90000"/>
                    <a:lumOff val="10000"/>
                  </a:schemeClr>
                </a:solidFill>
                <a:latin typeface="Oswald" pitchFamily="2" charset="77"/>
                <a:ea typeface="Oswald" pitchFamily="2" charset="77"/>
                <a:cs typeface="Arial Black" charset="0"/>
              </a:defRPr>
            </a:lvl1pPr>
          </a:lstStyle>
          <a:p>
            <a:r>
              <a:rPr lang="en-US">
                <a:solidFill>
                  <a:schemeClr val="accent1"/>
                </a:solidFill>
              </a:rPr>
              <a:t>Click to edit Master title style</a:t>
            </a:r>
          </a:p>
        </p:txBody>
      </p:sp>
      <p:sp>
        <p:nvSpPr>
          <p:cNvPr id="4" name="Content Placeholder 2">
            <a:extLst>
              <a:ext uri="{FF2B5EF4-FFF2-40B4-BE49-F238E27FC236}">
                <a16:creationId xmlns:a16="http://schemas.microsoft.com/office/drawing/2014/main" id="{B90C8BF7-CBC6-69B2-A9B3-33350FF68570}"/>
              </a:ext>
            </a:extLst>
          </p:cNvPr>
          <p:cNvSpPr>
            <a:spLocks noGrp="1"/>
          </p:cNvSpPr>
          <p:nvPr>
            <p:ph idx="11"/>
          </p:nvPr>
        </p:nvSpPr>
        <p:spPr>
          <a:xfrm>
            <a:off x="984250" y="1622425"/>
            <a:ext cx="4904318" cy="4371975"/>
          </a:xfrm>
        </p:spPr>
        <p:txBody>
          <a:bodyPr/>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89D85B94-5F6C-C001-4CCB-978558B20CF3}"/>
              </a:ext>
            </a:extLst>
          </p:cNvPr>
          <p:cNvSpPr>
            <a:spLocks noGrp="1"/>
          </p:cNvSpPr>
          <p:nvPr>
            <p:ph idx="12"/>
          </p:nvPr>
        </p:nvSpPr>
        <p:spPr>
          <a:xfrm>
            <a:off x="6305550" y="1622425"/>
            <a:ext cx="4904318" cy="4371975"/>
          </a:xfrm>
        </p:spPr>
        <p:txBody>
          <a:bodyPr/>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371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 Dark">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ED09D5-C18E-EF30-C8C1-FFFD801B2B85}"/>
              </a:ext>
            </a:extLst>
          </p:cNvPr>
          <p:cNvPicPr/>
          <p:nvPr userDrawn="1"/>
        </p:nvPicPr>
        <p:blipFill>
          <a:blip r:embed="rId2"/>
          <a:src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EE7D1064-77C4-CD5D-CA7A-E84E105C1132}"/>
              </a:ext>
            </a:extLst>
          </p:cNvPr>
          <p:cNvPicPr/>
          <p:nvPr userDrawn="1"/>
        </p:nvPicPr>
        <p:blipFill>
          <a:blip r:embed="rId3"/>
          <a:srcRect/>
          <a:stretch/>
        </p:blipFill>
        <p:spPr>
          <a:xfrm>
            <a:off x="0" y="0"/>
            <a:ext cx="12192000" cy="6858000"/>
          </a:xfrm>
          <a:prstGeom prst="rect">
            <a:avLst/>
          </a:prstGeom>
        </p:spPr>
      </p:pic>
      <p:sp>
        <p:nvSpPr>
          <p:cNvPr id="3" name="Text Placeholder 2"/>
          <p:cNvSpPr>
            <a:spLocks noGrp="1"/>
          </p:cNvSpPr>
          <p:nvPr>
            <p:ph type="body" idx="1"/>
          </p:nvPr>
        </p:nvSpPr>
        <p:spPr>
          <a:xfrm>
            <a:off x="984250" y="1649411"/>
            <a:ext cx="4908551" cy="414768"/>
          </a:xfrm>
        </p:spPr>
        <p:txBody>
          <a:bodyPr anchor="b">
            <a:noAutofit/>
          </a:bodyPr>
          <a:lstStyle>
            <a:lvl1pPr marL="0" indent="0">
              <a:buNone/>
              <a:defRPr sz="2800" b="1">
                <a:solidFill>
                  <a:schemeClr val="bg1"/>
                </a:solidFill>
                <a:latin typeface="Oswa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2">
            <a:extLst>
              <a:ext uri="{FF2B5EF4-FFF2-40B4-BE49-F238E27FC236}">
                <a16:creationId xmlns:a16="http://schemas.microsoft.com/office/drawing/2014/main" id="{2E1A6D2B-EE29-27E7-28A8-AA0C8D226C0D}"/>
              </a:ext>
            </a:extLst>
          </p:cNvPr>
          <p:cNvSpPr>
            <a:spLocks noGrp="1"/>
          </p:cNvSpPr>
          <p:nvPr>
            <p:ph type="body" idx="12"/>
          </p:nvPr>
        </p:nvSpPr>
        <p:spPr>
          <a:xfrm>
            <a:off x="6303434" y="1649411"/>
            <a:ext cx="4904315" cy="414768"/>
          </a:xfrm>
        </p:spPr>
        <p:txBody>
          <a:bodyPr anchor="b">
            <a:noAutofit/>
          </a:bodyPr>
          <a:lstStyle>
            <a:lvl1pPr marL="0" indent="0">
              <a:buNone/>
              <a:defRPr sz="2800" b="1">
                <a:solidFill>
                  <a:schemeClr val="bg1"/>
                </a:solidFill>
                <a:latin typeface="Oswa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tle 1">
            <a:extLst>
              <a:ext uri="{FF2B5EF4-FFF2-40B4-BE49-F238E27FC236}">
                <a16:creationId xmlns:a16="http://schemas.microsoft.com/office/drawing/2014/main" id="{92AA8A95-7802-625C-9408-6B0678B666CF}"/>
              </a:ext>
            </a:extLst>
          </p:cNvPr>
          <p:cNvSpPr txBox="1">
            <a:spLocks/>
          </p:cNvSpPr>
          <p:nvPr userDrawn="1"/>
        </p:nvSpPr>
        <p:spPr>
          <a:xfrm>
            <a:off x="984250" y="161924"/>
            <a:ext cx="10223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chemeClr val="tx2">
                    <a:lumMod val="90000"/>
                    <a:lumOff val="10000"/>
                  </a:schemeClr>
                </a:solidFill>
                <a:latin typeface="Oswald" pitchFamily="2" charset="77"/>
                <a:ea typeface="Oswald" pitchFamily="2" charset="77"/>
                <a:cs typeface="Arial Black" charset="0"/>
              </a:defRPr>
            </a:lvl1pPr>
          </a:lstStyle>
          <a:p>
            <a:r>
              <a:rPr lang="en-US">
                <a:solidFill>
                  <a:schemeClr val="accent1"/>
                </a:solidFill>
              </a:rPr>
              <a:t>Click to edit Master title style</a:t>
            </a:r>
          </a:p>
        </p:txBody>
      </p:sp>
      <p:sp>
        <p:nvSpPr>
          <p:cNvPr id="7" name="Content Placeholder 2">
            <a:extLst>
              <a:ext uri="{FF2B5EF4-FFF2-40B4-BE49-F238E27FC236}">
                <a16:creationId xmlns:a16="http://schemas.microsoft.com/office/drawing/2014/main" id="{F0619300-96ED-B5DF-B0D7-70EBD6AAD33F}"/>
              </a:ext>
            </a:extLst>
          </p:cNvPr>
          <p:cNvSpPr>
            <a:spLocks noGrp="1"/>
          </p:cNvSpPr>
          <p:nvPr>
            <p:ph idx="11"/>
          </p:nvPr>
        </p:nvSpPr>
        <p:spPr>
          <a:xfrm>
            <a:off x="984250" y="2226103"/>
            <a:ext cx="4904318" cy="3768297"/>
          </a:xfrm>
        </p:spPr>
        <p:txBody>
          <a:bodyPr/>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0CC88788-B14C-667F-6A4D-4E00AE95F5F1}"/>
              </a:ext>
            </a:extLst>
          </p:cNvPr>
          <p:cNvSpPr>
            <a:spLocks noGrp="1"/>
          </p:cNvSpPr>
          <p:nvPr>
            <p:ph idx="13"/>
          </p:nvPr>
        </p:nvSpPr>
        <p:spPr>
          <a:xfrm>
            <a:off x="6305550" y="2226103"/>
            <a:ext cx="4904318" cy="3768297"/>
          </a:xfrm>
        </p:spPr>
        <p:txBody>
          <a:bodyPr/>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05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EB3574-13A0-6B48-8081-696212FC8C09}"/>
              </a:ext>
            </a:extLst>
          </p:cNvPr>
          <p:cNvPicPr/>
          <p:nvPr userDrawn="1"/>
        </p:nvPicPr>
        <p:blipFill>
          <a:blip r:embed="rId2"/>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7278E7C-9238-E2A7-4679-886DCA9A50D1}"/>
              </a:ext>
            </a:extLst>
          </p:cNvPr>
          <p:cNvPicPr/>
          <p:nvPr userDrawn="1"/>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8A41BE8-2AD2-0AA0-8658-0BEF6D19956D}"/>
              </a:ext>
            </a:extLst>
          </p:cNvPr>
          <p:cNvSpPr txBox="1">
            <a:spLocks/>
          </p:cNvSpPr>
          <p:nvPr userDrawn="1"/>
        </p:nvSpPr>
        <p:spPr>
          <a:xfrm>
            <a:off x="984250" y="161924"/>
            <a:ext cx="102235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chemeClr val="tx2">
                    <a:lumMod val="90000"/>
                    <a:lumOff val="10000"/>
                  </a:schemeClr>
                </a:solidFill>
                <a:latin typeface="Oswald" pitchFamily="2" charset="77"/>
                <a:ea typeface="Oswald" pitchFamily="2" charset="77"/>
                <a:cs typeface="Arial Black" charset="0"/>
              </a:defRPr>
            </a:lvl1pPr>
          </a:lstStyle>
          <a:p>
            <a:r>
              <a:rPr lang="en-US">
                <a:solidFill>
                  <a:schemeClr val="accent1"/>
                </a:solidFill>
              </a:rPr>
              <a:t>Click to edit Master title style</a:t>
            </a:r>
          </a:p>
        </p:txBody>
      </p:sp>
    </p:spTree>
    <p:extLst>
      <p:ext uri="{BB962C8B-B14F-4D97-AF65-F5344CB8AC3E}">
        <p14:creationId xmlns:p14="http://schemas.microsoft.com/office/powerpoint/2010/main" val="748873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EB3574-13A0-6B48-8081-696212FC8C09}"/>
              </a:ext>
            </a:extLst>
          </p:cNvPr>
          <p:cNvPicPr/>
          <p:nvPr userDrawn="1"/>
        </p:nvPicPr>
        <p:blipFill>
          <a:blip r:embed="rId2"/>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7278E7C-9238-E2A7-4679-886DCA9A50D1}"/>
              </a:ext>
            </a:extLst>
          </p:cNvPr>
          <p:cNvPicPr/>
          <p:nvPr userDrawn="1"/>
        </p:nvPicPr>
        <p:blipFill>
          <a:blip r:embed="rId3"/>
          <a:srcRect/>
          <a:stretch/>
        </p:blipFill>
        <p:spPr>
          <a:xfrm>
            <a:off x="0" y="0"/>
            <a:ext cx="12192000" cy="6858000"/>
          </a:xfrm>
          <a:prstGeom prst="rect">
            <a:avLst/>
          </a:prstGeom>
        </p:spPr>
      </p:pic>
    </p:spTree>
    <p:extLst>
      <p:ext uri="{BB962C8B-B14F-4D97-AF65-F5344CB8AC3E}">
        <p14:creationId xmlns:p14="http://schemas.microsoft.com/office/powerpoint/2010/main" val="3898427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41EDD1-3AEB-3605-9A9E-05F9C9CD237F}"/>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E5D889D-E629-5FA9-D5F9-F0DCCE482B89}"/>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2" name="Title 1"/>
          <p:cNvSpPr>
            <a:spLocks noGrp="1"/>
          </p:cNvSpPr>
          <p:nvPr>
            <p:ph type="title"/>
          </p:nvPr>
        </p:nvSpPr>
        <p:spPr>
          <a:xfrm>
            <a:off x="831850" y="2004096"/>
            <a:ext cx="10515600" cy="2852737"/>
          </a:xfrm>
        </p:spPr>
        <p:txBody>
          <a:bodyPr anchor="ctr">
            <a:normAutofit/>
          </a:bodyPr>
          <a:lstStyle>
            <a:lvl1pPr algn="ctr">
              <a:defRPr sz="5400" b="1" i="0">
                <a:solidFill>
                  <a:schemeClr val="bg1"/>
                </a:solidFill>
                <a:latin typeface="Oswald" pitchFamily="2" charset="77"/>
                <a:ea typeface="Oswald" pitchFamily="2" charset="77"/>
                <a:cs typeface="Arial Black" charset="0"/>
              </a:defRPr>
            </a:lvl1p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1E00F8-C9BF-5214-B96E-10C870BB348F}"/>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009B36A-CB88-7AE9-D435-01C01BDB0B10}"/>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8FDD90FE-3AEB-DFFC-2C0E-63DEEDC83ACF}"/>
              </a:ext>
            </a:extLst>
          </p:cNvPr>
          <p:cNvSpPr>
            <a:spLocks noGrp="1"/>
          </p:cNvSpPr>
          <p:nvPr>
            <p:ph type="title"/>
          </p:nvPr>
        </p:nvSpPr>
        <p:spPr>
          <a:xfrm>
            <a:off x="831850" y="2275030"/>
            <a:ext cx="10515600" cy="2852737"/>
          </a:xfrm>
        </p:spPr>
        <p:txBody>
          <a:bodyPr anchor="ctr">
            <a:normAutofit/>
          </a:bodyPr>
          <a:lstStyle>
            <a:lvl1pPr algn="ctr">
              <a:defRPr sz="5400" b="1" i="0">
                <a:solidFill>
                  <a:schemeClr val="bg1"/>
                </a:solidFill>
                <a:latin typeface="Oswald" pitchFamily="2" charset="77"/>
                <a:ea typeface="Oswald" pitchFamily="2" charset="77"/>
                <a:cs typeface="Arial Black" charset="0"/>
              </a:defRPr>
            </a:lvl1pPr>
          </a:lstStyle>
          <a:p>
            <a:r>
              <a:rPr lang="en-US"/>
              <a:t>Click to edit Master title style</a:t>
            </a:r>
          </a:p>
        </p:txBody>
      </p:sp>
    </p:spTree>
    <p:extLst>
      <p:ext uri="{BB962C8B-B14F-4D97-AF65-F5344CB8AC3E}">
        <p14:creationId xmlns:p14="http://schemas.microsoft.com/office/powerpoint/2010/main" val="14037730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1DDEAE-6A61-6C4E-8759-61DFCAF8315E}"/>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2CD53C0-6154-1A56-EF0A-D5BCD10C76AC}"/>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64AD1288-96E6-32C8-3888-450EE29F2C47}"/>
              </a:ext>
            </a:extLst>
          </p:cNvPr>
          <p:cNvSpPr>
            <a:spLocks noGrp="1"/>
          </p:cNvSpPr>
          <p:nvPr>
            <p:ph type="title"/>
          </p:nvPr>
        </p:nvSpPr>
        <p:spPr>
          <a:xfrm>
            <a:off x="831850" y="2004096"/>
            <a:ext cx="10515600" cy="2852737"/>
          </a:xfrm>
        </p:spPr>
        <p:txBody>
          <a:bodyPr anchor="ctr">
            <a:normAutofit/>
          </a:bodyPr>
          <a:lstStyle>
            <a:lvl1pPr algn="ctr">
              <a:defRPr sz="5400" b="1" i="0">
                <a:solidFill>
                  <a:schemeClr val="bg1"/>
                </a:solidFill>
                <a:latin typeface="Oswald" pitchFamily="2" charset="77"/>
                <a:ea typeface="Oswald" pitchFamily="2" charset="77"/>
                <a:cs typeface="Arial Black" charset="0"/>
              </a:defRPr>
            </a:lvl1pPr>
          </a:lstStyle>
          <a:p>
            <a:r>
              <a:rPr lang="en-US"/>
              <a:t>Click to edit Master title style</a:t>
            </a:r>
          </a:p>
        </p:txBody>
      </p:sp>
    </p:spTree>
    <p:extLst>
      <p:ext uri="{BB962C8B-B14F-4D97-AF65-F5344CB8AC3E}">
        <p14:creationId xmlns:p14="http://schemas.microsoft.com/office/powerpoint/2010/main" val="1946347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Sub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E8B24A-693F-771B-9061-47E235B8C562}"/>
              </a:ext>
            </a:extLst>
          </p:cNvPr>
          <p:cNvPicPr>
            <a:picLocks noChangeAspect="1"/>
          </p:cNvPicPr>
          <p:nvPr userDrawn="1"/>
        </p:nvPicPr>
        <p:blipFill>
          <a:blip r:embed="rId2"/>
          <a:srcRect t="62" b="62"/>
          <a:stretch/>
        </p:blipFill>
        <p:spPr>
          <a:xfrm>
            <a:off x="0" y="0"/>
            <a:ext cx="12207240" cy="6858000"/>
          </a:xfrm>
          <a:prstGeom prst="rect">
            <a:avLst/>
          </a:prstGeom>
        </p:spPr>
      </p:pic>
      <p:pic>
        <p:nvPicPr>
          <p:cNvPr id="10" name="Picture 9">
            <a:extLst>
              <a:ext uri="{FF2B5EF4-FFF2-40B4-BE49-F238E27FC236}">
                <a16:creationId xmlns:a16="http://schemas.microsoft.com/office/drawing/2014/main" id="{555DED73-67C8-11D9-6D2C-CEB45222A49B}"/>
              </a:ext>
            </a:extLst>
          </p:cNvPr>
          <p:cNvPicPr>
            <a:picLocks noChangeAspect="1"/>
          </p:cNvPicPr>
          <p:nvPr userDrawn="1"/>
        </p:nvPicPr>
        <p:blipFill>
          <a:blip r:embed="rId3"/>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97F3389A-4806-3140-72F2-B193E14CD9FE}"/>
              </a:ext>
            </a:extLst>
          </p:cNvPr>
          <p:cNvSpPr>
            <a:spLocks noGrp="1"/>
          </p:cNvSpPr>
          <p:nvPr>
            <p:ph type="title" hasCustomPrompt="1"/>
          </p:nvPr>
        </p:nvSpPr>
        <p:spPr>
          <a:xfrm>
            <a:off x="952552" y="1731433"/>
            <a:ext cx="6345716" cy="1852063"/>
          </a:xfrm>
        </p:spPr>
        <p:txBody>
          <a:bodyPr>
            <a:noAutofit/>
          </a:bodyPr>
          <a:lstStyle>
            <a:lvl1pPr algn="l">
              <a:defRPr sz="4400">
                <a:solidFill>
                  <a:schemeClr val="bg1"/>
                </a:solidFill>
                <a:latin typeface="Oswald Medium" pitchFamily="2" charset="77"/>
              </a:defRPr>
            </a:lvl1pPr>
          </a:lstStyle>
          <a:p>
            <a:r>
              <a:rPr lang="en-US"/>
              <a:t>Session Title Name Here Lorem Ipsum</a:t>
            </a:r>
          </a:p>
        </p:txBody>
      </p:sp>
      <p:sp>
        <p:nvSpPr>
          <p:cNvPr id="11" name="Text Placeholder 10">
            <a:extLst>
              <a:ext uri="{FF2B5EF4-FFF2-40B4-BE49-F238E27FC236}">
                <a16:creationId xmlns:a16="http://schemas.microsoft.com/office/drawing/2014/main" id="{A470F0C9-2562-2073-2CAB-81AA795B7C8B}"/>
              </a:ext>
            </a:extLst>
          </p:cNvPr>
          <p:cNvSpPr>
            <a:spLocks noGrp="1"/>
          </p:cNvSpPr>
          <p:nvPr>
            <p:ph type="body" sz="quarter" idx="19" hasCustomPrompt="1"/>
          </p:nvPr>
        </p:nvSpPr>
        <p:spPr>
          <a:xfrm>
            <a:off x="952500" y="3695700"/>
            <a:ext cx="6345792" cy="762000"/>
          </a:xfrm>
        </p:spPr>
        <p:txBody>
          <a:bodyPr>
            <a:normAutofit/>
          </a:bodyPr>
          <a:lstStyle>
            <a:lvl1pPr marL="0" indent="0" algn="l">
              <a:buNone/>
              <a:defRPr sz="2400" b="0" i="0">
                <a:solidFill>
                  <a:schemeClr val="accent1"/>
                </a:solidFill>
                <a:latin typeface="Oswald Medium" pitchFamily="2" charset="77"/>
              </a:defRPr>
            </a:lvl1pPr>
          </a:lstStyle>
          <a:p>
            <a:pPr lvl="0"/>
            <a:r>
              <a:rPr lang="en-US"/>
              <a:t>Subtitle Session Name Goes Here</a:t>
            </a:r>
            <a:br>
              <a:rPr lang="en-US"/>
            </a:br>
            <a:r>
              <a:rPr lang="en-US"/>
              <a:t>Lorem Ipsum</a:t>
            </a:r>
          </a:p>
        </p:txBody>
      </p:sp>
      <p:sp>
        <p:nvSpPr>
          <p:cNvPr id="2" name="Text Placeholder 10">
            <a:extLst>
              <a:ext uri="{FF2B5EF4-FFF2-40B4-BE49-F238E27FC236}">
                <a16:creationId xmlns:a16="http://schemas.microsoft.com/office/drawing/2014/main" id="{A08F3B32-5763-9769-BF2E-CE91F8E0FAFD}"/>
              </a:ext>
            </a:extLst>
          </p:cNvPr>
          <p:cNvSpPr>
            <a:spLocks noGrp="1"/>
          </p:cNvSpPr>
          <p:nvPr>
            <p:ph type="body" sz="quarter" idx="20" hasCustomPrompt="1"/>
          </p:nvPr>
        </p:nvSpPr>
        <p:spPr>
          <a:xfrm>
            <a:off x="952500" y="5321300"/>
            <a:ext cx="6345792" cy="520700"/>
          </a:xfrm>
        </p:spPr>
        <p:txBody>
          <a:bodyPr>
            <a:normAutofit/>
          </a:bodyPr>
          <a:lstStyle>
            <a:lvl1pPr marL="0" indent="0" algn="l">
              <a:buNone/>
              <a:defRPr sz="2400" b="1" i="0">
                <a:solidFill>
                  <a:schemeClr val="accent1"/>
                </a:solidFill>
                <a:latin typeface="Montserrat" pitchFamily="2" charset="77"/>
              </a:defRPr>
            </a:lvl1pPr>
          </a:lstStyle>
          <a:p>
            <a:pPr lvl="0"/>
            <a:r>
              <a:rPr lang="en-US"/>
              <a:t>Name</a:t>
            </a:r>
          </a:p>
        </p:txBody>
      </p:sp>
    </p:spTree>
    <p:extLst>
      <p:ext uri="{BB962C8B-B14F-4D97-AF65-F5344CB8AC3E}">
        <p14:creationId xmlns:p14="http://schemas.microsoft.com/office/powerpoint/2010/main" val="35006775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5242D0-1411-FA31-E8F1-97D1FCEE4ACE}"/>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8A7AC5B-B297-DE70-3D5C-156EFD50D151}"/>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A1D6A02-A9C4-9854-4AB6-2FCA1B7EE13E}"/>
              </a:ext>
            </a:extLst>
          </p:cNvPr>
          <p:cNvSpPr txBox="1"/>
          <p:nvPr userDrawn="1"/>
        </p:nvSpPr>
        <p:spPr>
          <a:xfrm>
            <a:off x="3273286" y="3039702"/>
            <a:ext cx="5645427" cy="1323439"/>
          </a:xfrm>
          <a:prstGeom prst="rect">
            <a:avLst/>
          </a:prstGeom>
          <a:noFill/>
        </p:spPr>
        <p:txBody>
          <a:bodyPr wrap="square" rtlCol="0">
            <a:spAutoFit/>
          </a:bodyPr>
          <a:lstStyle/>
          <a:p>
            <a:pPr algn="ctr"/>
            <a:r>
              <a:rPr lang="en-US" sz="8000" b="1" i="0">
                <a:solidFill>
                  <a:schemeClr val="bg1"/>
                </a:solidFill>
                <a:latin typeface="Oswald" pitchFamily="2" charset="77"/>
                <a:cs typeface="Arial Black" panose="020B0604020202020204" pitchFamily="34" charset="0"/>
              </a:rPr>
              <a:t>THANK YOU!</a:t>
            </a:r>
          </a:p>
        </p:txBody>
      </p:sp>
    </p:spTree>
    <p:extLst>
      <p:ext uri="{BB962C8B-B14F-4D97-AF65-F5344CB8AC3E}">
        <p14:creationId xmlns:p14="http://schemas.microsoft.com/office/powerpoint/2010/main" val="24502999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x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313B6-D871-64D4-B873-E281E128CFE5}"/>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447463F-A780-7BA0-1359-3EF64EC6CCBE}"/>
              </a:ext>
            </a:extLst>
          </p:cNvPr>
          <p:cNvPicPr>
            <a:picLocks noGrp="1" noRot="1" noChangeAspec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pic>
        <p:nvPicPr>
          <p:cNvPr id="5" name="Picture 4" descr="A red white and blue circle with circles and dots&#10;&#10;AI-generated content may be incorrect.">
            <a:extLst>
              <a:ext uri="{FF2B5EF4-FFF2-40B4-BE49-F238E27FC236}">
                <a16:creationId xmlns:a16="http://schemas.microsoft.com/office/drawing/2014/main" id="{9695F98C-D075-1F17-FD6E-32A02A31E646}"/>
              </a:ext>
            </a:extLst>
          </p:cNvPr>
          <p:cNvPicPr>
            <a:picLocks noChangeAspect="1"/>
          </p:cNvPicPr>
          <p:nvPr userDrawn="1"/>
        </p:nvPicPr>
        <p:blipFill>
          <a:blip r:embed="rId4"/>
          <a:stretch>
            <a:fillRect/>
          </a:stretch>
        </p:blipFill>
        <p:spPr>
          <a:xfrm>
            <a:off x="1130300" y="752415"/>
            <a:ext cx="4965700" cy="4965700"/>
          </a:xfrm>
          <a:prstGeom prst="rect">
            <a:avLst/>
          </a:prstGeom>
        </p:spPr>
      </p:pic>
      <p:sp>
        <p:nvSpPr>
          <p:cNvPr id="4" name="Picture Placeholder 3"/>
          <p:cNvSpPr>
            <a:spLocks noGrp="1"/>
          </p:cNvSpPr>
          <p:nvPr>
            <p:ph type="pic" sz="quarter" idx="10"/>
          </p:nvPr>
        </p:nvSpPr>
        <p:spPr>
          <a:xfrm>
            <a:off x="2137501" y="1768928"/>
            <a:ext cx="2947609" cy="2947609"/>
          </a:xfrm>
          <a:prstGeom prst="ellipse">
            <a:avLst/>
          </a:prstGeom>
          <a:solidFill>
            <a:schemeClr val="bg1"/>
          </a:solidFill>
          <a:ln>
            <a:noFill/>
          </a:ln>
        </p:spPr>
        <p:txBody>
          <a:bodyPr>
            <a:normAutofit/>
          </a:bodyPr>
          <a:lstStyle>
            <a:lvl1pPr>
              <a:defRPr sz="800"/>
            </a:lvl1pPr>
          </a:lstStyle>
          <a:p>
            <a:endParaRPr lang="en-US"/>
          </a:p>
        </p:txBody>
      </p:sp>
      <p:sp>
        <p:nvSpPr>
          <p:cNvPr id="19" name="Text Placeholder 15">
            <a:extLst>
              <a:ext uri="{FF2B5EF4-FFF2-40B4-BE49-F238E27FC236}">
                <a16:creationId xmlns:a16="http://schemas.microsoft.com/office/drawing/2014/main" id="{4843E2AB-ED8B-11A2-5674-D089B8D83043}"/>
              </a:ext>
            </a:extLst>
          </p:cNvPr>
          <p:cNvSpPr>
            <a:spLocks noGrp="1"/>
          </p:cNvSpPr>
          <p:nvPr userDrawn="1">
            <p:ph type="body" sz="quarter" idx="11" hasCustomPrompt="1"/>
          </p:nvPr>
        </p:nvSpPr>
        <p:spPr>
          <a:xfrm>
            <a:off x="6096354" y="2540063"/>
            <a:ext cx="3826578" cy="484834"/>
          </a:xfrm>
        </p:spPr>
        <p:txBody>
          <a:bodyPr>
            <a:noAutofit/>
          </a:bodyPr>
          <a:lstStyle>
            <a:lvl1pPr marL="0" indent="0" algn="l">
              <a:buNone/>
              <a:defRPr sz="3400" b="1" i="0">
                <a:solidFill>
                  <a:schemeClr val="bg1"/>
                </a:solidFill>
                <a:latin typeface="Oswald" pitchFamily="2" charset="77"/>
              </a:defRPr>
            </a:lvl1pPr>
          </a:lstStyle>
          <a:p>
            <a:pPr lvl="0"/>
            <a:r>
              <a:rPr lang="en-US"/>
              <a:t>FIRST LAST NAME</a:t>
            </a:r>
          </a:p>
        </p:txBody>
      </p:sp>
      <p:sp>
        <p:nvSpPr>
          <p:cNvPr id="20" name="Text Placeholder 17">
            <a:extLst>
              <a:ext uri="{FF2B5EF4-FFF2-40B4-BE49-F238E27FC236}">
                <a16:creationId xmlns:a16="http://schemas.microsoft.com/office/drawing/2014/main" id="{71F540F7-D7E0-0A5B-8B2F-F8BABAA7ECD7}"/>
              </a:ext>
            </a:extLst>
          </p:cNvPr>
          <p:cNvSpPr>
            <a:spLocks noGrp="1"/>
          </p:cNvSpPr>
          <p:nvPr userDrawn="1">
            <p:ph type="body" sz="quarter" idx="12" hasCustomPrompt="1"/>
          </p:nvPr>
        </p:nvSpPr>
        <p:spPr>
          <a:xfrm>
            <a:off x="6096354" y="3024896"/>
            <a:ext cx="3826579" cy="1191504"/>
          </a:xfrm>
        </p:spPr>
        <p:txBody>
          <a:bodyPr>
            <a:normAutofit/>
          </a:bodyPr>
          <a:lstStyle>
            <a:lvl1pPr marL="0" indent="0" algn="l">
              <a:lnSpc>
                <a:spcPct val="100000"/>
              </a:lnSpc>
              <a:buNone/>
              <a:defRPr sz="2400" b="1" i="0" cap="none" spc="0">
                <a:ln w="0"/>
                <a:solidFill>
                  <a:srgbClr val="2EA8FB"/>
                </a:solidFill>
                <a:effectLst/>
                <a:latin typeface="Montserrat" pitchFamily="2" charset="77"/>
              </a:defRPr>
            </a:lvl1pPr>
          </a:lstStyle>
          <a:p>
            <a:pPr lvl="0"/>
            <a:r>
              <a:rPr lang="en-US"/>
              <a:t>Title</a:t>
            </a:r>
            <a:br>
              <a:rPr lang="en-US"/>
            </a:br>
            <a:r>
              <a:rPr lang="en-US"/>
              <a:t>Company</a:t>
            </a:r>
          </a:p>
        </p:txBody>
      </p:sp>
    </p:spTree>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x1 No Img">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385331-7003-E4E8-6EC2-58EA10271BEA}"/>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FE894086-CD36-49A2-976F-13CE65ADBC56}"/>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5" name="Text Placeholder 15">
            <a:extLst>
              <a:ext uri="{FF2B5EF4-FFF2-40B4-BE49-F238E27FC236}">
                <a16:creationId xmlns:a16="http://schemas.microsoft.com/office/drawing/2014/main" id="{6CE3BE6C-09FE-DB41-B5CC-FAE6A24E45D5}"/>
              </a:ext>
            </a:extLst>
          </p:cNvPr>
          <p:cNvSpPr>
            <a:spLocks noGrp="1"/>
          </p:cNvSpPr>
          <p:nvPr>
            <p:ph type="body" sz="quarter" idx="11" hasCustomPrompt="1"/>
          </p:nvPr>
        </p:nvSpPr>
        <p:spPr>
          <a:xfrm>
            <a:off x="3615267" y="2421467"/>
            <a:ext cx="4961465" cy="637297"/>
          </a:xfrm>
        </p:spPr>
        <p:txBody>
          <a:bodyPr>
            <a:noAutofit/>
          </a:bodyPr>
          <a:lstStyle>
            <a:lvl1pPr marL="0" indent="0" algn="ctr">
              <a:buNone/>
              <a:defRPr sz="4000" b="1" i="0">
                <a:solidFill>
                  <a:schemeClr val="bg1"/>
                </a:solidFill>
                <a:latin typeface="Oswald" pitchFamily="2" charset="77"/>
              </a:defRPr>
            </a:lvl1pPr>
          </a:lstStyle>
          <a:p>
            <a:pPr lvl="0"/>
            <a:r>
              <a:rPr lang="en-US"/>
              <a:t>FIRST LAST NAME</a:t>
            </a:r>
          </a:p>
        </p:txBody>
      </p:sp>
      <p:sp>
        <p:nvSpPr>
          <p:cNvPr id="6" name="Text Placeholder 17">
            <a:extLst>
              <a:ext uri="{FF2B5EF4-FFF2-40B4-BE49-F238E27FC236}">
                <a16:creationId xmlns:a16="http://schemas.microsoft.com/office/drawing/2014/main" id="{476454FB-29AC-9995-7E2C-78CFCD7500B1}"/>
              </a:ext>
            </a:extLst>
          </p:cNvPr>
          <p:cNvSpPr>
            <a:spLocks noGrp="1"/>
          </p:cNvSpPr>
          <p:nvPr>
            <p:ph type="body" sz="quarter" idx="12" hasCustomPrompt="1"/>
          </p:nvPr>
        </p:nvSpPr>
        <p:spPr>
          <a:xfrm>
            <a:off x="3615268" y="3058763"/>
            <a:ext cx="4961466" cy="1191504"/>
          </a:xfrm>
        </p:spPr>
        <p:txBody>
          <a:bodyPr>
            <a:normAutofit/>
          </a:bodyPr>
          <a:lstStyle>
            <a:lvl1pPr marL="0" indent="0" algn="ctr">
              <a:lnSpc>
                <a:spcPct val="100000"/>
              </a:lnSpc>
              <a:buNone/>
              <a:defRPr sz="2800" b="1" i="0" cap="none" spc="0">
                <a:ln w="0"/>
                <a:solidFill>
                  <a:srgbClr val="2EA8FB"/>
                </a:solidFill>
                <a:effectLst/>
                <a:latin typeface="Montserrat" pitchFamily="2" charset="77"/>
              </a:defRPr>
            </a:lvl1pPr>
          </a:lstStyle>
          <a:p>
            <a:pPr lvl="0"/>
            <a:r>
              <a:rPr lang="en-US"/>
              <a:t>Title</a:t>
            </a:r>
            <a:br>
              <a:rPr lang="en-US"/>
            </a:br>
            <a:r>
              <a:rPr lang="en-US"/>
              <a:t>Company</a:t>
            </a:r>
          </a:p>
        </p:txBody>
      </p:sp>
    </p:spTree>
    <p:extLst>
      <p:ext uri="{BB962C8B-B14F-4D97-AF65-F5344CB8AC3E}">
        <p14:creationId xmlns:p14="http://schemas.microsoft.com/office/powerpoint/2010/main" val="65593232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x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897C3-1EA9-AAD5-750A-8B45844B4A4F}"/>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E7994C7B-0A5F-F9B5-D10F-2BBEB3839BA6}"/>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DBCF5C4-A5AC-3771-2A31-3F9BF073D97B}"/>
              </a:ext>
            </a:extLst>
          </p:cNvPr>
          <p:cNvPicPr>
            <a:picLocks noChangeAspect="1"/>
          </p:cNvPicPr>
          <p:nvPr userDrawn="1"/>
        </p:nvPicPr>
        <p:blipFill>
          <a:blip r:embed="rId4"/>
          <a:srcRect/>
          <a:stretch/>
        </p:blipFill>
        <p:spPr>
          <a:xfrm>
            <a:off x="1943101" y="278282"/>
            <a:ext cx="3826578" cy="3826578"/>
          </a:xfrm>
          <a:prstGeom prst="rect">
            <a:avLst/>
          </a:prstGeom>
        </p:spPr>
      </p:pic>
      <p:sp>
        <p:nvSpPr>
          <p:cNvPr id="6" name="Picture Placeholder 3">
            <a:extLst>
              <a:ext uri="{FF2B5EF4-FFF2-40B4-BE49-F238E27FC236}">
                <a16:creationId xmlns:a16="http://schemas.microsoft.com/office/drawing/2014/main" id="{291C3179-D240-696C-AE1D-DE822EB09D93}"/>
              </a:ext>
            </a:extLst>
          </p:cNvPr>
          <p:cNvSpPr>
            <a:spLocks noGrp="1"/>
          </p:cNvSpPr>
          <p:nvPr>
            <p:ph type="pic" sz="quarter" idx="10"/>
          </p:nvPr>
        </p:nvSpPr>
        <p:spPr>
          <a:xfrm>
            <a:off x="2807460" y="1142641"/>
            <a:ext cx="2097860" cy="2097860"/>
          </a:xfrm>
          <a:prstGeom prst="ellipse">
            <a:avLst/>
          </a:prstGeom>
          <a:solidFill>
            <a:schemeClr val="bg1"/>
          </a:solidFill>
          <a:ln>
            <a:noFill/>
          </a:ln>
        </p:spPr>
        <p:txBody>
          <a:bodyPr>
            <a:normAutofit/>
          </a:bodyPr>
          <a:lstStyle>
            <a:lvl1pPr>
              <a:defRPr sz="800"/>
            </a:lvl1pPr>
          </a:lstStyle>
          <a:p>
            <a:endParaRPr lang="en-US"/>
          </a:p>
        </p:txBody>
      </p:sp>
      <p:sp>
        <p:nvSpPr>
          <p:cNvPr id="7" name="Text Placeholder 15">
            <a:extLst>
              <a:ext uri="{FF2B5EF4-FFF2-40B4-BE49-F238E27FC236}">
                <a16:creationId xmlns:a16="http://schemas.microsoft.com/office/drawing/2014/main" id="{21DE7368-D13E-FB24-25FD-FD94CA03A888}"/>
              </a:ext>
            </a:extLst>
          </p:cNvPr>
          <p:cNvSpPr>
            <a:spLocks noGrp="1"/>
          </p:cNvSpPr>
          <p:nvPr>
            <p:ph type="body" sz="quarter" idx="11" hasCustomPrompt="1"/>
          </p:nvPr>
        </p:nvSpPr>
        <p:spPr>
          <a:xfrm>
            <a:off x="1943101" y="3955115"/>
            <a:ext cx="3826578" cy="484834"/>
          </a:xfrm>
        </p:spPr>
        <p:txBody>
          <a:bodyPr>
            <a:noAutofit/>
          </a:bodyPr>
          <a:lstStyle>
            <a:lvl1pPr marL="0" indent="0" algn="ctr">
              <a:buNone/>
              <a:defRPr sz="3400" b="1" i="0">
                <a:solidFill>
                  <a:schemeClr val="bg1"/>
                </a:solidFill>
                <a:latin typeface="Oswald" pitchFamily="2" charset="77"/>
              </a:defRPr>
            </a:lvl1pPr>
          </a:lstStyle>
          <a:p>
            <a:pPr lvl="0"/>
            <a:r>
              <a:rPr lang="en-US"/>
              <a:t>FIRST LAST NAME</a:t>
            </a:r>
          </a:p>
        </p:txBody>
      </p:sp>
      <p:sp>
        <p:nvSpPr>
          <p:cNvPr id="8" name="Text Placeholder 17">
            <a:extLst>
              <a:ext uri="{FF2B5EF4-FFF2-40B4-BE49-F238E27FC236}">
                <a16:creationId xmlns:a16="http://schemas.microsoft.com/office/drawing/2014/main" id="{9E4F6A6C-140A-075C-AA6D-09A661EC373E}"/>
              </a:ext>
            </a:extLst>
          </p:cNvPr>
          <p:cNvSpPr>
            <a:spLocks noGrp="1"/>
          </p:cNvSpPr>
          <p:nvPr>
            <p:ph type="body" sz="quarter" idx="12" hasCustomPrompt="1"/>
          </p:nvPr>
        </p:nvSpPr>
        <p:spPr>
          <a:xfrm>
            <a:off x="1943101" y="4439948"/>
            <a:ext cx="3826579" cy="1191504"/>
          </a:xfrm>
        </p:spPr>
        <p:txBody>
          <a:bodyPr>
            <a:normAutofit/>
          </a:bodyPr>
          <a:lstStyle>
            <a:lvl1pPr marL="0" indent="0" algn="ctr">
              <a:lnSpc>
                <a:spcPct val="100000"/>
              </a:lnSpc>
              <a:buNone/>
              <a:defRPr sz="2400" b="1" i="0" cap="none" spc="0">
                <a:ln w="0"/>
                <a:solidFill>
                  <a:srgbClr val="2EA8FB"/>
                </a:solidFill>
                <a:effectLst/>
                <a:latin typeface="Montserrat" pitchFamily="2" charset="77"/>
              </a:defRPr>
            </a:lvl1pPr>
          </a:lstStyle>
          <a:p>
            <a:pPr lvl="0"/>
            <a:r>
              <a:rPr lang="en-US"/>
              <a:t>Title</a:t>
            </a:r>
            <a:br>
              <a:rPr lang="en-US"/>
            </a:br>
            <a:r>
              <a:rPr lang="en-US"/>
              <a:t>Company</a:t>
            </a:r>
          </a:p>
        </p:txBody>
      </p:sp>
      <p:pic>
        <p:nvPicPr>
          <p:cNvPr id="9" name="Picture 8">
            <a:extLst>
              <a:ext uri="{FF2B5EF4-FFF2-40B4-BE49-F238E27FC236}">
                <a16:creationId xmlns:a16="http://schemas.microsoft.com/office/drawing/2014/main" id="{CA582E67-F13D-11A2-059C-F5146714575A}"/>
              </a:ext>
            </a:extLst>
          </p:cNvPr>
          <p:cNvPicPr>
            <a:picLocks noChangeAspect="1"/>
          </p:cNvPicPr>
          <p:nvPr userDrawn="1"/>
        </p:nvPicPr>
        <p:blipFill>
          <a:blip r:embed="rId5"/>
          <a:srcRect/>
          <a:stretch/>
        </p:blipFill>
        <p:spPr>
          <a:xfrm>
            <a:off x="6261101" y="278282"/>
            <a:ext cx="3826578" cy="3826578"/>
          </a:xfrm>
          <a:prstGeom prst="rect">
            <a:avLst/>
          </a:prstGeom>
        </p:spPr>
      </p:pic>
      <p:sp>
        <p:nvSpPr>
          <p:cNvPr id="10" name="Picture Placeholder 3">
            <a:extLst>
              <a:ext uri="{FF2B5EF4-FFF2-40B4-BE49-F238E27FC236}">
                <a16:creationId xmlns:a16="http://schemas.microsoft.com/office/drawing/2014/main" id="{8D975F0B-5E94-56AA-87ED-FBCB90D14741}"/>
              </a:ext>
            </a:extLst>
          </p:cNvPr>
          <p:cNvSpPr>
            <a:spLocks noGrp="1"/>
          </p:cNvSpPr>
          <p:nvPr>
            <p:ph type="pic" sz="quarter" idx="13"/>
          </p:nvPr>
        </p:nvSpPr>
        <p:spPr>
          <a:xfrm>
            <a:off x="7125460" y="1142641"/>
            <a:ext cx="2097860" cy="2097860"/>
          </a:xfrm>
          <a:prstGeom prst="ellipse">
            <a:avLst/>
          </a:prstGeom>
          <a:solidFill>
            <a:schemeClr val="bg1"/>
          </a:solidFill>
          <a:ln>
            <a:noFill/>
          </a:ln>
        </p:spPr>
        <p:txBody>
          <a:bodyPr>
            <a:normAutofit/>
          </a:bodyPr>
          <a:lstStyle>
            <a:lvl1pPr>
              <a:defRPr sz="800"/>
            </a:lvl1pPr>
          </a:lstStyle>
          <a:p>
            <a:endParaRPr lang="en-US"/>
          </a:p>
        </p:txBody>
      </p:sp>
      <p:sp>
        <p:nvSpPr>
          <p:cNvPr id="11" name="Text Placeholder 15">
            <a:extLst>
              <a:ext uri="{FF2B5EF4-FFF2-40B4-BE49-F238E27FC236}">
                <a16:creationId xmlns:a16="http://schemas.microsoft.com/office/drawing/2014/main" id="{12E3A745-D1F7-E77F-3372-1D2144C0C1D3}"/>
              </a:ext>
            </a:extLst>
          </p:cNvPr>
          <p:cNvSpPr>
            <a:spLocks noGrp="1"/>
          </p:cNvSpPr>
          <p:nvPr>
            <p:ph type="body" sz="quarter" idx="14" hasCustomPrompt="1"/>
          </p:nvPr>
        </p:nvSpPr>
        <p:spPr>
          <a:xfrm>
            <a:off x="6261101" y="3955115"/>
            <a:ext cx="3826578" cy="484834"/>
          </a:xfrm>
        </p:spPr>
        <p:txBody>
          <a:bodyPr>
            <a:noAutofit/>
          </a:bodyPr>
          <a:lstStyle>
            <a:lvl1pPr marL="0" indent="0" algn="ctr">
              <a:buNone/>
              <a:defRPr sz="3400" b="1" i="0">
                <a:solidFill>
                  <a:schemeClr val="bg1"/>
                </a:solidFill>
                <a:latin typeface="Oswald" pitchFamily="2" charset="77"/>
              </a:defRPr>
            </a:lvl1pPr>
          </a:lstStyle>
          <a:p>
            <a:pPr lvl="0"/>
            <a:r>
              <a:rPr lang="en-US"/>
              <a:t>FIRST LAST NAME</a:t>
            </a:r>
          </a:p>
        </p:txBody>
      </p:sp>
      <p:sp>
        <p:nvSpPr>
          <p:cNvPr id="12" name="Text Placeholder 17">
            <a:extLst>
              <a:ext uri="{FF2B5EF4-FFF2-40B4-BE49-F238E27FC236}">
                <a16:creationId xmlns:a16="http://schemas.microsoft.com/office/drawing/2014/main" id="{1620248B-CF1B-4597-A18D-843722A7D368}"/>
              </a:ext>
            </a:extLst>
          </p:cNvPr>
          <p:cNvSpPr>
            <a:spLocks noGrp="1"/>
          </p:cNvSpPr>
          <p:nvPr>
            <p:ph type="body" sz="quarter" idx="15" hasCustomPrompt="1"/>
          </p:nvPr>
        </p:nvSpPr>
        <p:spPr>
          <a:xfrm>
            <a:off x="6261101" y="4439948"/>
            <a:ext cx="3826579" cy="1191504"/>
          </a:xfrm>
        </p:spPr>
        <p:txBody>
          <a:bodyPr>
            <a:normAutofit/>
          </a:bodyPr>
          <a:lstStyle>
            <a:lvl1pPr marL="0" indent="0" algn="ctr">
              <a:lnSpc>
                <a:spcPct val="100000"/>
              </a:lnSpc>
              <a:buNone/>
              <a:defRPr sz="2400" b="1" i="0" cap="none" spc="0">
                <a:ln w="0"/>
                <a:solidFill>
                  <a:srgbClr val="2EA8FB"/>
                </a:solidFill>
                <a:effectLst/>
                <a:latin typeface="Montserrat" pitchFamily="2" charset="77"/>
              </a:defRPr>
            </a:lvl1pPr>
          </a:lstStyle>
          <a:p>
            <a:pPr lvl="0"/>
            <a:r>
              <a:rPr lang="en-US"/>
              <a:t>Title</a:t>
            </a:r>
            <a:br>
              <a:rPr lang="en-US"/>
            </a:br>
            <a:r>
              <a:rPr lang="en-US"/>
              <a:t>Company</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x3">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99B749-0DDA-6969-E5F7-628E7209FDD8}"/>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8DAF558-174A-6C31-8443-E55F81D60F46}"/>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pic>
        <p:nvPicPr>
          <p:cNvPr id="24" name="Picture 23">
            <a:extLst>
              <a:ext uri="{FF2B5EF4-FFF2-40B4-BE49-F238E27FC236}">
                <a16:creationId xmlns:a16="http://schemas.microsoft.com/office/drawing/2014/main" id="{B83FB06C-424A-50C1-39B4-BE5051E21829}"/>
              </a:ext>
            </a:extLst>
          </p:cNvPr>
          <p:cNvPicPr>
            <a:picLocks noChangeAspect="1"/>
          </p:cNvPicPr>
          <p:nvPr userDrawn="1"/>
        </p:nvPicPr>
        <p:blipFill>
          <a:blip r:embed="rId4"/>
          <a:srcRect/>
          <a:stretch/>
        </p:blipFill>
        <p:spPr>
          <a:xfrm>
            <a:off x="304979" y="261349"/>
            <a:ext cx="3826578" cy="3826578"/>
          </a:xfrm>
          <a:prstGeom prst="rect">
            <a:avLst/>
          </a:prstGeom>
        </p:spPr>
      </p:pic>
      <p:sp>
        <p:nvSpPr>
          <p:cNvPr id="25" name="Picture Placeholder 3">
            <a:extLst>
              <a:ext uri="{FF2B5EF4-FFF2-40B4-BE49-F238E27FC236}">
                <a16:creationId xmlns:a16="http://schemas.microsoft.com/office/drawing/2014/main" id="{81C6B10A-B1EF-4168-17C5-01A93C79868E}"/>
              </a:ext>
            </a:extLst>
          </p:cNvPr>
          <p:cNvSpPr>
            <a:spLocks noGrp="1"/>
          </p:cNvSpPr>
          <p:nvPr>
            <p:ph type="pic" sz="quarter" idx="13"/>
          </p:nvPr>
        </p:nvSpPr>
        <p:spPr>
          <a:xfrm>
            <a:off x="1237070" y="1142641"/>
            <a:ext cx="2097860" cy="2097860"/>
          </a:xfrm>
          <a:prstGeom prst="ellipse">
            <a:avLst/>
          </a:prstGeom>
          <a:solidFill>
            <a:schemeClr val="bg1"/>
          </a:solidFill>
          <a:ln>
            <a:noFill/>
          </a:ln>
        </p:spPr>
        <p:txBody>
          <a:bodyPr>
            <a:normAutofit/>
          </a:bodyPr>
          <a:lstStyle>
            <a:lvl1pPr>
              <a:defRPr sz="800"/>
            </a:lvl1pPr>
          </a:lstStyle>
          <a:p>
            <a:endParaRPr lang="en-US"/>
          </a:p>
        </p:txBody>
      </p:sp>
      <p:sp>
        <p:nvSpPr>
          <p:cNvPr id="26" name="Text Placeholder 15">
            <a:extLst>
              <a:ext uri="{FF2B5EF4-FFF2-40B4-BE49-F238E27FC236}">
                <a16:creationId xmlns:a16="http://schemas.microsoft.com/office/drawing/2014/main" id="{9D75F1B1-F6A4-AE94-4B69-CCC3E2908B5B}"/>
              </a:ext>
            </a:extLst>
          </p:cNvPr>
          <p:cNvSpPr>
            <a:spLocks noGrp="1"/>
          </p:cNvSpPr>
          <p:nvPr>
            <p:ph type="body" sz="quarter" idx="14" hasCustomPrompt="1"/>
          </p:nvPr>
        </p:nvSpPr>
        <p:spPr>
          <a:xfrm>
            <a:off x="829910" y="3955115"/>
            <a:ext cx="2962218" cy="484834"/>
          </a:xfrm>
        </p:spPr>
        <p:txBody>
          <a:bodyPr>
            <a:noAutofit/>
          </a:bodyPr>
          <a:lstStyle>
            <a:lvl1pPr marL="0" indent="0" algn="ctr">
              <a:buNone/>
              <a:defRPr sz="2800" b="1" i="0">
                <a:solidFill>
                  <a:schemeClr val="bg1"/>
                </a:solidFill>
                <a:latin typeface="Oswald" pitchFamily="2" charset="77"/>
              </a:defRPr>
            </a:lvl1pPr>
          </a:lstStyle>
          <a:p>
            <a:pPr lvl="0"/>
            <a:r>
              <a:rPr lang="en-US"/>
              <a:t>FIRST LAST NAME</a:t>
            </a:r>
          </a:p>
        </p:txBody>
      </p:sp>
      <p:sp>
        <p:nvSpPr>
          <p:cNvPr id="27" name="Text Placeholder 17">
            <a:extLst>
              <a:ext uri="{FF2B5EF4-FFF2-40B4-BE49-F238E27FC236}">
                <a16:creationId xmlns:a16="http://schemas.microsoft.com/office/drawing/2014/main" id="{99EA449A-5266-8196-7281-DB5F4AC4F66A}"/>
              </a:ext>
            </a:extLst>
          </p:cNvPr>
          <p:cNvSpPr>
            <a:spLocks noGrp="1"/>
          </p:cNvSpPr>
          <p:nvPr>
            <p:ph type="body" sz="quarter" idx="15" hasCustomPrompt="1"/>
          </p:nvPr>
        </p:nvSpPr>
        <p:spPr>
          <a:xfrm>
            <a:off x="829910" y="4439948"/>
            <a:ext cx="2962219" cy="1191504"/>
          </a:xfrm>
        </p:spPr>
        <p:txBody>
          <a:bodyPr>
            <a:normAutofit/>
          </a:bodyPr>
          <a:lstStyle>
            <a:lvl1pPr marL="0" indent="0" algn="ctr">
              <a:lnSpc>
                <a:spcPct val="100000"/>
              </a:lnSpc>
              <a:buNone/>
              <a:defRPr sz="2000" b="1" i="0" cap="none" spc="0">
                <a:ln w="0"/>
                <a:solidFill>
                  <a:srgbClr val="2EA8FB"/>
                </a:solidFill>
                <a:effectLst/>
                <a:latin typeface="Montserrat" pitchFamily="2" charset="77"/>
              </a:defRPr>
            </a:lvl1pPr>
          </a:lstStyle>
          <a:p>
            <a:pPr lvl="0"/>
            <a:r>
              <a:rPr lang="en-US"/>
              <a:t>Title</a:t>
            </a:r>
            <a:br>
              <a:rPr lang="en-US"/>
            </a:br>
            <a:r>
              <a:rPr lang="en-US"/>
              <a:t>Company</a:t>
            </a:r>
          </a:p>
        </p:txBody>
      </p:sp>
      <p:pic>
        <p:nvPicPr>
          <p:cNvPr id="5" name="Picture 4">
            <a:extLst>
              <a:ext uri="{FF2B5EF4-FFF2-40B4-BE49-F238E27FC236}">
                <a16:creationId xmlns:a16="http://schemas.microsoft.com/office/drawing/2014/main" id="{CACEF9F8-C4FD-88AC-701E-40E13B1A1990}"/>
              </a:ext>
            </a:extLst>
          </p:cNvPr>
          <p:cNvPicPr>
            <a:picLocks noChangeAspect="1"/>
          </p:cNvPicPr>
          <p:nvPr userDrawn="1"/>
        </p:nvPicPr>
        <p:blipFill>
          <a:blip r:embed="rId5"/>
          <a:srcRect/>
          <a:stretch/>
        </p:blipFill>
        <p:spPr>
          <a:xfrm>
            <a:off x="4216577" y="329081"/>
            <a:ext cx="3826578" cy="3826578"/>
          </a:xfrm>
          <a:prstGeom prst="rect">
            <a:avLst/>
          </a:prstGeom>
        </p:spPr>
      </p:pic>
      <p:sp>
        <p:nvSpPr>
          <p:cNvPr id="6" name="Picture Placeholder 3">
            <a:extLst>
              <a:ext uri="{FF2B5EF4-FFF2-40B4-BE49-F238E27FC236}">
                <a16:creationId xmlns:a16="http://schemas.microsoft.com/office/drawing/2014/main" id="{2AFBC632-68AC-21A8-16D3-04C4EE848423}"/>
              </a:ext>
            </a:extLst>
          </p:cNvPr>
          <p:cNvSpPr>
            <a:spLocks noGrp="1"/>
          </p:cNvSpPr>
          <p:nvPr>
            <p:ph type="pic" sz="quarter" idx="10"/>
          </p:nvPr>
        </p:nvSpPr>
        <p:spPr>
          <a:xfrm>
            <a:off x="5047070" y="1142641"/>
            <a:ext cx="2097860" cy="2097860"/>
          </a:xfrm>
          <a:prstGeom prst="ellipse">
            <a:avLst/>
          </a:prstGeom>
          <a:solidFill>
            <a:schemeClr val="bg1"/>
          </a:solidFill>
          <a:ln>
            <a:noFill/>
          </a:ln>
        </p:spPr>
        <p:txBody>
          <a:bodyPr>
            <a:normAutofit/>
          </a:bodyPr>
          <a:lstStyle>
            <a:lvl1pPr>
              <a:defRPr sz="800"/>
            </a:lvl1pPr>
          </a:lstStyle>
          <a:p>
            <a:endParaRPr lang="en-US"/>
          </a:p>
        </p:txBody>
      </p:sp>
      <p:sp>
        <p:nvSpPr>
          <p:cNvPr id="8" name="Text Placeholder 15">
            <a:extLst>
              <a:ext uri="{FF2B5EF4-FFF2-40B4-BE49-F238E27FC236}">
                <a16:creationId xmlns:a16="http://schemas.microsoft.com/office/drawing/2014/main" id="{FE8FBBD4-E1D0-6868-C9FF-2F1DC142E4B5}"/>
              </a:ext>
            </a:extLst>
          </p:cNvPr>
          <p:cNvSpPr>
            <a:spLocks noGrp="1"/>
          </p:cNvSpPr>
          <p:nvPr>
            <p:ph type="body" sz="quarter" idx="11" hasCustomPrompt="1"/>
          </p:nvPr>
        </p:nvSpPr>
        <p:spPr>
          <a:xfrm>
            <a:off x="4639910" y="3955115"/>
            <a:ext cx="2962218" cy="484834"/>
          </a:xfrm>
        </p:spPr>
        <p:txBody>
          <a:bodyPr>
            <a:noAutofit/>
          </a:bodyPr>
          <a:lstStyle>
            <a:lvl1pPr marL="0" indent="0" algn="ctr">
              <a:buNone/>
              <a:defRPr sz="2800" b="1" i="0">
                <a:solidFill>
                  <a:schemeClr val="bg1"/>
                </a:solidFill>
                <a:latin typeface="Oswald" pitchFamily="2" charset="77"/>
              </a:defRPr>
            </a:lvl1pPr>
          </a:lstStyle>
          <a:p>
            <a:pPr lvl="0"/>
            <a:r>
              <a:rPr lang="en-US"/>
              <a:t>FIRST LAST NAME</a:t>
            </a:r>
          </a:p>
        </p:txBody>
      </p:sp>
      <p:sp>
        <p:nvSpPr>
          <p:cNvPr id="10" name="Text Placeholder 17">
            <a:extLst>
              <a:ext uri="{FF2B5EF4-FFF2-40B4-BE49-F238E27FC236}">
                <a16:creationId xmlns:a16="http://schemas.microsoft.com/office/drawing/2014/main" id="{5AB7FDB4-9AEA-57C7-1021-22F4DDD25732}"/>
              </a:ext>
            </a:extLst>
          </p:cNvPr>
          <p:cNvSpPr>
            <a:spLocks noGrp="1"/>
          </p:cNvSpPr>
          <p:nvPr>
            <p:ph type="body" sz="quarter" idx="12" hasCustomPrompt="1"/>
          </p:nvPr>
        </p:nvSpPr>
        <p:spPr>
          <a:xfrm>
            <a:off x="4639910" y="4439948"/>
            <a:ext cx="2962219" cy="1191504"/>
          </a:xfrm>
        </p:spPr>
        <p:txBody>
          <a:bodyPr>
            <a:normAutofit/>
          </a:bodyPr>
          <a:lstStyle>
            <a:lvl1pPr marL="0" indent="0" algn="ctr">
              <a:lnSpc>
                <a:spcPct val="100000"/>
              </a:lnSpc>
              <a:buNone/>
              <a:defRPr sz="2000" b="1" i="0" cap="none" spc="0">
                <a:ln w="0"/>
                <a:solidFill>
                  <a:srgbClr val="2EA8FB"/>
                </a:solidFill>
                <a:effectLst/>
                <a:latin typeface="Montserrat" pitchFamily="2" charset="77"/>
              </a:defRPr>
            </a:lvl1pPr>
          </a:lstStyle>
          <a:p>
            <a:pPr lvl="0"/>
            <a:r>
              <a:rPr lang="en-US"/>
              <a:t>Title</a:t>
            </a:r>
            <a:br>
              <a:rPr lang="en-US"/>
            </a:br>
            <a:r>
              <a:rPr lang="en-US"/>
              <a:t>Company</a:t>
            </a:r>
          </a:p>
        </p:txBody>
      </p:sp>
      <p:pic>
        <p:nvPicPr>
          <p:cNvPr id="28" name="Picture 27">
            <a:extLst>
              <a:ext uri="{FF2B5EF4-FFF2-40B4-BE49-F238E27FC236}">
                <a16:creationId xmlns:a16="http://schemas.microsoft.com/office/drawing/2014/main" id="{D27548AC-D738-55A4-7B1A-BB0DFD7894E4}"/>
              </a:ext>
            </a:extLst>
          </p:cNvPr>
          <p:cNvPicPr>
            <a:picLocks noChangeAspect="1"/>
          </p:cNvPicPr>
          <p:nvPr userDrawn="1"/>
        </p:nvPicPr>
        <p:blipFill>
          <a:blip r:embed="rId6"/>
          <a:srcRect/>
          <a:stretch/>
        </p:blipFill>
        <p:spPr>
          <a:xfrm>
            <a:off x="8043511" y="295215"/>
            <a:ext cx="3826578" cy="3826578"/>
          </a:xfrm>
          <a:prstGeom prst="rect">
            <a:avLst/>
          </a:prstGeom>
        </p:spPr>
      </p:pic>
      <p:sp>
        <p:nvSpPr>
          <p:cNvPr id="29" name="Picture Placeholder 3">
            <a:extLst>
              <a:ext uri="{FF2B5EF4-FFF2-40B4-BE49-F238E27FC236}">
                <a16:creationId xmlns:a16="http://schemas.microsoft.com/office/drawing/2014/main" id="{F7572FB2-E165-AB06-C010-2A4937805AE6}"/>
              </a:ext>
            </a:extLst>
          </p:cNvPr>
          <p:cNvSpPr>
            <a:spLocks noGrp="1"/>
          </p:cNvSpPr>
          <p:nvPr>
            <p:ph type="pic" sz="quarter" idx="16"/>
          </p:nvPr>
        </p:nvSpPr>
        <p:spPr>
          <a:xfrm>
            <a:off x="8907870" y="1142641"/>
            <a:ext cx="2097860" cy="2097860"/>
          </a:xfrm>
          <a:prstGeom prst="ellipse">
            <a:avLst/>
          </a:prstGeom>
          <a:solidFill>
            <a:schemeClr val="bg1"/>
          </a:solidFill>
          <a:ln>
            <a:noFill/>
          </a:ln>
        </p:spPr>
        <p:txBody>
          <a:bodyPr>
            <a:normAutofit/>
          </a:bodyPr>
          <a:lstStyle>
            <a:lvl1pPr>
              <a:defRPr sz="800"/>
            </a:lvl1pPr>
          </a:lstStyle>
          <a:p>
            <a:endParaRPr lang="en-US"/>
          </a:p>
        </p:txBody>
      </p:sp>
      <p:sp>
        <p:nvSpPr>
          <p:cNvPr id="30" name="Text Placeholder 15">
            <a:extLst>
              <a:ext uri="{FF2B5EF4-FFF2-40B4-BE49-F238E27FC236}">
                <a16:creationId xmlns:a16="http://schemas.microsoft.com/office/drawing/2014/main" id="{6820DF25-286F-FE11-87DF-F7EE30C68D29}"/>
              </a:ext>
            </a:extLst>
          </p:cNvPr>
          <p:cNvSpPr>
            <a:spLocks noGrp="1"/>
          </p:cNvSpPr>
          <p:nvPr>
            <p:ph type="body" sz="quarter" idx="17" hasCustomPrompt="1"/>
          </p:nvPr>
        </p:nvSpPr>
        <p:spPr>
          <a:xfrm>
            <a:off x="8500710" y="3955115"/>
            <a:ext cx="2962218" cy="484834"/>
          </a:xfrm>
        </p:spPr>
        <p:txBody>
          <a:bodyPr>
            <a:noAutofit/>
          </a:bodyPr>
          <a:lstStyle>
            <a:lvl1pPr marL="0" indent="0" algn="ctr">
              <a:buNone/>
              <a:defRPr sz="2800" b="1" i="0">
                <a:solidFill>
                  <a:schemeClr val="bg1"/>
                </a:solidFill>
                <a:latin typeface="Oswald" pitchFamily="2" charset="77"/>
              </a:defRPr>
            </a:lvl1pPr>
          </a:lstStyle>
          <a:p>
            <a:pPr lvl="0"/>
            <a:r>
              <a:rPr lang="en-US"/>
              <a:t>FIRST LAST NAME</a:t>
            </a:r>
          </a:p>
        </p:txBody>
      </p:sp>
      <p:sp>
        <p:nvSpPr>
          <p:cNvPr id="31" name="Text Placeholder 17">
            <a:extLst>
              <a:ext uri="{FF2B5EF4-FFF2-40B4-BE49-F238E27FC236}">
                <a16:creationId xmlns:a16="http://schemas.microsoft.com/office/drawing/2014/main" id="{7CC093F2-FBB1-2528-4117-70F47164BF5A}"/>
              </a:ext>
            </a:extLst>
          </p:cNvPr>
          <p:cNvSpPr>
            <a:spLocks noGrp="1"/>
          </p:cNvSpPr>
          <p:nvPr>
            <p:ph type="body" sz="quarter" idx="18" hasCustomPrompt="1"/>
          </p:nvPr>
        </p:nvSpPr>
        <p:spPr>
          <a:xfrm>
            <a:off x="8500710" y="4439948"/>
            <a:ext cx="2962219" cy="1191504"/>
          </a:xfrm>
        </p:spPr>
        <p:txBody>
          <a:bodyPr>
            <a:normAutofit/>
          </a:bodyPr>
          <a:lstStyle>
            <a:lvl1pPr marL="0" indent="0" algn="ctr">
              <a:lnSpc>
                <a:spcPct val="100000"/>
              </a:lnSpc>
              <a:buNone/>
              <a:defRPr sz="2000" b="1" i="0" cap="none" spc="0">
                <a:ln w="0"/>
                <a:solidFill>
                  <a:srgbClr val="2EA8FB"/>
                </a:solidFill>
                <a:effectLst/>
                <a:latin typeface="Montserrat" pitchFamily="2" charset="77"/>
              </a:defRPr>
            </a:lvl1pPr>
          </a:lstStyle>
          <a:p>
            <a:pPr lvl="0"/>
            <a:r>
              <a:rPr lang="en-US"/>
              <a:t>Title</a:t>
            </a:r>
            <a:br>
              <a:rPr lang="en-US"/>
            </a:br>
            <a:r>
              <a:rPr lang="en-US"/>
              <a:t>Company</a:t>
            </a:r>
          </a:p>
        </p:txBody>
      </p:sp>
    </p:spTree>
  </p:cSld>
  <p:clrMapOvr>
    <a:masterClrMapping/>
  </p:clrMapOvr>
  <p:extLst>
    <p:ext uri="{DCECCB84-F9BA-43D5-87BE-67443E8EF086}">
      <p15:sldGuideLst xmlns:p15="http://schemas.microsoft.com/office/powerpoint/2012/main">
        <p15:guide id="1" orient="horz" pos="2184"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Ligh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CBE099-4BB0-1A05-7C49-B2A8C6AADB9B}"/>
              </a:ext>
            </a:extLst>
          </p:cNvPr>
          <p:cNvPicPr>
            <a:picLocks noGrp="1" noRot="1" noChangeAspec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A0596A0-FF22-C4ED-2EFD-78F1EBC692D4}"/>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2" name="Title 1"/>
          <p:cNvSpPr>
            <a:spLocks noGrp="1"/>
          </p:cNvSpPr>
          <p:nvPr>
            <p:ph type="title"/>
          </p:nvPr>
        </p:nvSpPr>
        <p:spPr>
          <a:xfrm>
            <a:off x="838200" y="225424"/>
            <a:ext cx="10515600" cy="1325563"/>
          </a:xfrm>
        </p:spPr>
        <p:txBody>
          <a:bodyPr>
            <a:normAutofit/>
          </a:bodyPr>
          <a:lstStyle>
            <a:lvl1pPr>
              <a:defRPr sz="4000" b="1" i="0">
                <a:solidFill>
                  <a:schemeClr val="tx2">
                    <a:lumMod val="75000"/>
                    <a:lumOff val="25000"/>
                  </a:schemeClr>
                </a:solidFill>
                <a:latin typeface="Oswald" pitchFamily="2" charset="77"/>
                <a:ea typeface="Oswald" pitchFamily="2" charset="77"/>
                <a:cs typeface="Arial Black" charset="0"/>
              </a:defRPr>
            </a:lvl1pPr>
          </a:lstStyle>
          <a:p>
            <a:r>
              <a:rPr lang="en-US"/>
              <a:t>Click to edit Master title style</a:t>
            </a:r>
          </a:p>
        </p:txBody>
      </p:sp>
      <p:sp>
        <p:nvSpPr>
          <p:cNvPr id="3" name="Content Placeholder 2"/>
          <p:cNvSpPr>
            <a:spLocks noGrp="1"/>
          </p:cNvSpPr>
          <p:nvPr>
            <p:ph idx="1"/>
          </p:nvPr>
        </p:nvSpPr>
        <p:spPr>
          <a:xfrm>
            <a:off x="838200" y="1685925"/>
            <a:ext cx="10515600" cy="4041775"/>
          </a:xfrm>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85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Ligh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8DA434-7591-536C-9C2D-5F4EB556A5DC}"/>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2EFECA2-8B7B-1213-E5A0-BEFD042338F4}"/>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3F9E786-74C1-2F76-F819-9177F14E5CD8}"/>
              </a:ext>
            </a:extLst>
          </p:cNvPr>
          <p:cNvSpPr>
            <a:spLocks noGrp="1"/>
          </p:cNvSpPr>
          <p:nvPr>
            <p:ph type="title"/>
          </p:nvPr>
        </p:nvSpPr>
        <p:spPr>
          <a:xfrm>
            <a:off x="838200" y="225424"/>
            <a:ext cx="10515600" cy="1325563"/>
          </a:xfrm>
        </p:spPr>
        <p:txBody>
          <a:bodyPr>
            <a:normAutofit/>
          </a:bodyPr>
          <a:lstStyle>
            <a:lvl1pPr>
              <a:defRPr sz="4000" b="1" i="0">
                <a:solidFill>
                  <a:schemeClr val="tx2">
                    <a:lumMod val="75000"/>
                    <a:lumOff val="25000"/>
                  </a:schemeClr>
                </a:solidFill>
                <a:latin typeface="Oswald" pitchFamily="2" charset="77"/>
                <a:ea typeface="Oswald" pitchFamily="2" charset="77"/>
                <a:cs typeface="Arial Black"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A784599-813B-AB98-FAA6-AAF80617D7BE}"/>
              </a:ext>
            </a:extLst>
          </p:cNvPr>
          <p:cNvSpPr>
            <a:spLocks noGrp="1"/>
          </p:cNvSpPr>
          <p:nvPr>
            <p:ph idx="10"/>
          </p:nvPr>
        </p:nvSpPr>
        <p:spPr>
          <a:xfrm>
            <a:off x="838201" y="1685925"/>
            <a:ext cx="5181600" cy="4041775"/>
          </a:xfrm>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810F54B5-3244-2D45-A0BF-562D22B8FEA3}"/>
              </a:ext>
            </a:extLst>
          </p:cNvPr>
          <p:cNvSpPr>
            <a:spLocks noGrp="1"/>
          </p:cNvSpPr>
          <p:nvPr>
            <p:ph idx="11"/>
          </p:nvPr>
        </p:nvSpPr>
        <p:spPr>
          <a:xfrm>
            <a:off x="6172201" y="1685925"/>
            <a:ext cx="5181600" cy="4041775"/>
          </a:xfrm>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5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Ligh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B15B63-B197-9B42-310F-02A20DC2D357}"/>
              </a:ext>
            </a:extLst>
          </p:cNvPr>
          <p:cNvPicPr>
            <a:picLocks noGrp="1" noRot="1" noMove="1" noResize="1" noEditPoints="1" noAdjustHandles="1" noChangeArrowheads="1" noChangeShapeType="1" noCrop="1"/>
          </p:cNvPicPr>
          <p:nvPr userDrawn="1"/>
        </p:nvPicPr>
        <p:blipFill>
          <a:blip r:embed="rId2"/>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3D445D0-571D-23C3-1587-306826D4390E}"/>
              </a:ext>
            </a:extLst>
          </p:cNvPr>
          <p:cNvPicPr>
            <a:picLocks noGrp="1" noRot="1" noMove="1" noResize="1" noEditPoints="1" noAdjustHandles="1" noChangeArrowheads="1" noChangeShapeType="1" noCrop="1"/>
          </p:cNvPicPr>
          <p:nvPr userDrawn="1"/>
        </p:nvPicPr>
        <p:blipFill>
          <a:blip r:embed="rId3"/>
          <a:srcRect/>
          <a:stretch/>
        </p:blipFill>
        <p:spPr>
          <a:xfrm>
            <a:off x="0" y="0"/>
            <a:ext cx="12192000" cy="6858000"/>
          </a:xfrm>
          <a:prstGeom prst="rect">
            <a:avLst/>
          </a:prstGeom>
        </p:spPr>
      </p:pic>
      <p:sp>
        <p:nvSpPr>
          <p:cNvPr id="3" name="Text Placeholder 2"/>
          <p:cNvSpPr>
            <a:spLocks noGrp="1"/>
          </p:cNvSpPr>
          <p:nvPr>
            <p:ph type="body" idx="1"/>
          </p:nvPr>
        </p:nvSpPr>
        <p:spPr>
          <a:xfrm>
            <a:off x="839788" y="1681163"/>
            <a:ext cx="5157787" cy="568551"/>
          </a:xfrm>
        </p:spPr>
        <p:txBody>
          <a:bodyPr anchor="b"/>
          <a:lstStyle>
            <a:lvl1pPr marL="0" indent="0">
              <a:buNone/>
              <a:defRPr sz="2800" b="1" i="0">
                <a:latin typeface="Oswa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1681163"/>
            <a:ext cx="5183188" cy="568325"/>
          </a:xfrm>
        </p:spPr>
        <p:txBody>
          <a:bodyPr anchor="b"/>
          <a:lstStyle>
            <a:lvl1pPr marL="0" indent="0">
              <a:buNone/>
              <a:defRPr sz="2800" b="1" i="0">
                <a:latin typeface="Oswald"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itle 1">
            <a:extLst>
              <a:ext uri="{FF2B5EF4-FFF2-40B4-BE49-F238E27FC236}">
                <a16:creationId xmlns:a16="http://schemas.microsoft.com/office/drawing/2014/main" id="{CA652978-402F-3702-D696-97995D28E264}"/>
              </a:ext>
            </a:extLst>
          </p:cNvPr>
          <p:cNvSpPr>
            <a:spLocks noGrp="1"/>
          </p:cNvSpPr>
          <p:nvPr>
            <p:ph type="title"/>
          </p:nvPr>
        </p:nvSpPr>
        <p:spPr>
          <a:xfrm>
            <a:off x="838200" y="225424"/>
            <a:ext cx="10515600" cy="1325563"/>
          </a:xfrm>
        </p:spPr>
        <p:txBody>
          <a:bodyPr>
            <a:normAutofit/>
          </a:bodyPr>
          <a:lstStyle>
            <a:lvl1pPr>
              <a:defRPr sz="4000" b="1" i="0">
                <a:solidFill>
                  <a:schemeClr val="tx2">
                    <a:lumMod val="75000"/>
                    <a:lumOff val="25000"/>
                  </a:schemeClr>
                </a:solidFill>
                <a:latin typeface="Oswald" pitchFamily="2" charset="77"/>
                <a:ea typeface="Oswald" pitchFamily="2" charset="77"/>
                <a:cs typeface="Arial Black" charset="0"/>
              </a:defRPr>
            </a:lvl1pPr>
          </a:lstStyle>
          <a:p>
            <a:r>
              <a:rPr lang="en-US"/>
              <a:t>Click to edit Master title style</a:t>
            </a:r>
          </a:p>
        </p:txBody>
      </p:sp>
      <p:sp>
        <p:nvSpPr>
          <p:cNvPr id="10" name="Content Placeholder 2">
            <a:extLst>
              <a:ext uri="{FF2B5EF4-FFF2-40B4-BE49-F238E27FC236}">
                <a16:creationId xmlns:a16="http://schemas.microsoft.com/office/drawing/2014/main" id="{1C3D6864-BFB4-81BD-153D-8AC633C5F4B4}"/>
              </a:ext>
            </a:extLst>
          </p:cNvPr>
          <p:cNvSpPr>
            <a:spLocks noGrp="1"/>
          </p:cNvSpPr>
          <p:nvPr>
            <p:ph idx="10"/>
          </p:nvPr>
        </p:nvSpPr>
        <p:spPr>
          <a:xfrm>
            <a:off x="838201" y="2379664"/>
            <a:ext cx="5181600" cy="3348036"/>
          </a:xfrm>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3D8D574-3FA7-D6A1-0DC3-922AC5A58F00}"/>
              </a:ext>
            </a:extLst>
          </p:cNvPr>
          <p:cNvSpPr>
            <a:spLocks noGrp="1"/>
          </p:cNvSpPr>
          <p:nvPr>
            <p:ph idx="11"/>
          </p:nvPr>
        </p:nvSpPr>
        <p:spPr>
          <a:xfrm>
            <a:off x="6172201" y="2379664"/>
            <a:ext cx="5181600" cy="3348036"/>
          </a:xfrm>
        </p:spPr>
        <p:txBody>
          <a:bodyPr/>
          <a:lstStyle>
            <a:lvl1pPr>
              <a:defRPr b="0" i="0">
                <a:latin typeface="Montserrat" pitchFamily="2" charset="77"/>
              </a:defRPr>
            </a:lvl1pPr>
            <a:lvl2pPr>
              <a:defRPr b="0" i="0">
                <a:latin typeface="Montserrat" pitchFamily="2" charset="77"/>
              </a:defRPr>
            </a:lvl2pPr>
            <a:lvl3pPr>
              <a:defRPr b="0" i="0">
                <a:latin typeface="Montserrat" pitchFamily="2" charset="77"/>
              </a:defRPr>
            </a:lvl3pPr>
            <a:lvl4pPr>
              <a:defRPr b="0" i="0">
                <a:latin typeface="Montserrat" pitchFamily="2" charset="77"/>
              </a:defRPr>
            </a:lvl4pPr>
            <a:lvl5pPr>
              <a:defRPr b="0" i="0">
                <a:latin typeface="Montserra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242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275237"/>
      </p:ext>
    </p:extLst>
  </p:cSld>
  <p:clrMap bg1="lt1" tx1="dk1" bg2="lt2" tx2="dk2" accent1="accent1" accent2="accent2" accent3="accent3" accent4="accent4" accent5="accent5" accent6="accent6" hlink="hlink" folHlink="folHlink"/>
  <p:sldLayoutIdLst>
    <p:sldLayoutId id="2147483669" r:id="rId1"/>
    <p:sldLayoutId id="2147483698" r:id="rId2"/>
    <p:sldLayoutId id="2147483674" r:id="rId3"/>
    <p:sldLayoutId id="2147483680" r:id="rId4"/>
    <p:sldLayoutId id="2147483675" r:id="rId5"/>
    <p:sldLayoutId id="2147483676" r:id="rId6"/>
    <p:sldLayoutId id="2147483650" r:id="rId7"/>
    <p:sldLayoutId id="2147483652" r:id="rId8"/>
    <p:sldLayoutId id="2147483653" r:id="rId9"/>
    <p:sldLayoutId id="2147483654" r:id="rId10"/>
    <p:sldLayoutId id="2147483677" r:id="rId11"/>
    <p:sldLayoutId id="2147483681" r:id="rId12"/>
    <p:sldLayoutId id="2147483682" r:id="rId13"/>
    <p:sldLayoutId id="2147483683" r:id="rId14"/>
    <p:sldLayoutId id="2147483684" r:id="rId15"/>
    <p:sldLayoutId id="2147483697" r:id="rId16"/>
    <p:sldLayoutId id="2147483661" r:id="rId17"/>
    <p:sldLayoutId id="2147483672" r:id="rId18"/>
    <p:sldLayoutId id="2147483651" r:id="rId19"/>
    <p:sldLayoutId id="2147483671" r:id="rId20"/>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lab.research.google.com/" TargetMode="Externa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s://www.theatlantic.com/technology/archive/2019/01/how-machine-learning-found-flints-lead-pipes/578692/"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hyperlink" Target="http://www.gatsby.ucl.ac.uk/~balaji/udl2021/accepted-papers/UDL2021-paper-033.pdf"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hyperlink" Target="https://quantdare.com/isolation-forest-algorith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hyperlink" Target="https://kharshit.github.io/blog/2017/10/13/overfitting-and-underfitting" TargetMode="External"/><Relationship Id="rId2" Type="http://schemas.openxmlformats.org/officeDocument/2006/relationships/image" Target="../media/image6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hyperlink" Target="https://sdsclub.com/how-to-train-and-test-data-like-a-pro/" TargetMode="External"/><Relationship Id="rId2" Type="http://schemas.openxmlformats.org/officeDocument/2006/relationships/image" Target="../media/image68.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700.png"/></Relationships>
</file>

<file path=ppt/slides/_rels/slide6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26FD-1D7E-5B05-24BD-CF5A0E2D10D2}"/>
              </a:ext>
            </a:extLst>
          </p:cNvPr>
          <p:cNvSpPr>
            <a:spLocks noGrp="1"/>
          </p:cNvSpPr>
          <p:nvPr>
            <p:ph type="title"/>
          </p:nvPr>
        </p:nvSpPr>
        <p:spPr/>
        <p:txBody>
          <a:bodyPr/>
          <a:lstStyle/>
          <a:p>
            <a:r>
              <a:rPr lang="en-US"/>
              <a:t>Data Science for Cybersecurity</a:t>
            </a:r>
          </a:p>
        </p:txBody>
      </p:sp>
      <p:sp>
        <p:nvSpPr>
          <p:cNvPr id="3" name="Text Placeholder 2">
            <a:extLst>
              <a:ext uri="{FF2B5EF4-FFF2-40B4-BE49-F238E27FC236}">
                <a16:creationId xmlns:a16="http://schemas.microsoft.com/office/drawing/2014/main" id="{D64517E0-D6C2-67FB-5D2B-17A5BB22B8BC}"/>
              </a:ext>
            </a:extLst>
          </p:cNvPr>
          <p:cNvSpPr>
            <a:spLocks noGrp="1"/>
          </p:cNvSpPr>
          <p:nvPr>
            <p:ph type="body" sz="quarter" idx="19"/>
          </p:nvPr>
        </p:nvSpPr>
        <p:spPr/>
        <p:txBody>
          <a:bodyPr>
            <a:normAutofit fontScale="55000" lnSpcReduction="20000"/>
          </a:bodyPr>
          <a:lstStyle/>
          <a:p>
            <a:r>
              <a:rPr lang="en-US"/>
              <a:t>Devin Cortese, Emil Mathew</a:t>
            </a:r>
          </a:p>
          <a:p>
            <a:r>
              <a:rPr lang="en-US"/>
              <a:t>CERT Data Science Team</a:t>
            </a:r>
          </a:p>
        </p:txBody>
      </p:sp>
    </p:spTree>
    <p:extLst>
      <p:ext uri="{BB962C8B-B14F-4D97-AF65-F5344CB8AC3E}">
        <p14:creationId xmlns:p14="http://schemas.microsoft.com/office/powerpoint/2010/main" val="2752120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4C1AE-02EB-EEC9-C25D-B00AA8640E70}"/>
              </a:ext>
            </a:extLst>
          </p:cNvPr>
          <p:cNvSpPr>
            <a:spLocks noGrp="1"/>
          </p:cNvSpPr>
          <p:nvPr>
            <p:ph type="title"/>
          </p:nvPr>
        </p:nvSpPr>
        <p:spPr/>
        <p:txBody>
          <a:bodyPr/>
          <a:lstStyle/>
          <a:p>
            <a:r>
              <a:rPr lang="en-US"/>
              <a:t>The Data Explosion in Cyber</a:t>
            </a:r>
          </a:p>
        </p:txBody>
      </p:sp>
      <p:sp>
        <p:nvSpPr>
          <p:cNvPr id="4" name="TextBox 3">
            <a:extLst>
              <a:ext uri="{FF2B5EF4-FFF2-40B4-BE49-F238E27FC236}">
                <a16:creationId xmlns:a16="http://schemas.microsoft.com/office/drawing/2014/main" id="{FF5F6055-8627-0C6D-E09C-F0C116907800}"/>
              </a:ext>
            </a:extLst>
          </p:cNvPr>
          <p:cNvSpPr txBox="1"/>
          <p:nvPr/>
        </p:nvSpPr>
        <p:spPr>
          <a:xfrm>
            <a:off x="1552875" y="1550987"/>
            <a:ext cx="6097604" cy="1477328"/>
          </a:xfrm>
          <a:prstGeom prst="rect">
            <a:avLst/>
          </a:prstGeom>
          <a:noFill/>
          <a:ln w="19050">
            <a:solidFill>
              <a:schemeClr val="accent1"/>
            </a:solidFill>
          </a:ln>
        </p:spPr>
        <p:txBody>
          <a:bodyPr wrap="square">
            <a:spAutoFit/>
          </a:bodyPr>
          <a:lstStyle/>
          <a:p>
            <a:pPr>
              <a:buNone/>
            </a:pPr>
            <a:r>
              <a:rPr lang="en-US" b="1" i="1">
                <a:solidFill>
                  <a:schemeClr val="tx2">
                    <a:lumMod val="75000"/>
                    <a:lumOff val="25000"/>
                  </a:schemeClr>
                </a:solidFill>
              </a:rPr>
              <a:t>“On average, SOC teams receive 4,484 alerts daily and spend nearly three hours a day manually triaging alerts. Analysts are unable to deal with 67% of the daily alerts.”</a:t>
            </a:r>
          </a:p>
          <a:p>
            <a:pPr>
              <a:buNone/>
            </a:pPr>
            <a:r>
              <a:rPr lang="en-US" i="1"/>
              <a:t>			</a:t>
            </a:r>
            <a:r>
              <a:rPr lang="en-US" i="1">
                <a:solidFill>
                  <a:schemeClr val="tx2">
                    <a:lumMod val="75000"/>
                    <a:lumOff val="25000"/>
                  </a:schemeClr>
                </a:solidFill>
              </a:rPr>
              <a:t>-- Help Net Security, 2023</a:t>
            </a:r>
          </a:p>
        </p:txBody>
      </p:sp>
      <p:sp>
        <p:nvSpPr>
          <p:cNvPr id="6" name="TextBox 5">
            <a:extLst>
              <a:ext uri="{FF2B5EF4-FFF2-40B4-BE49-F238E27FC236}">
                <a16:creationId xmlns:a16="http://schemas.microsoft.com/office/drawing/2014/main" id="{136E39AF-F40F-6210-F328-DDD4D38BDEA3}"/>
              </a:ext>
            </a:extLst>
          </p:cNvPr>
          <p:cNvSpPr txBox="1"/>
          <p:nvPr/>
        </p:nvSpPr>
        <p:spPr>
          <a:xfrm>
            <a:off x="1552875" y="4274566"/>
            <a:ext cx="6097604" cy="923330"/>
          </a:xfrm>
          <a:prstGeom prst="rect">
            <a:avLst/>
          </a:prstGeom>
          <a:noFill/>
          <a:ln w="19050">
            <a:solidFill>
              <a:schemeClr val="accent1"/>
            </a:solidFill>
          </a:ln>
        </p:spPr>
        <p:txBody>
          <a:bodyPr wrap="square">
            <a:spAutoFit/>
          </a:bodyPr>
          <a:lstStyle/>
          <a:p>
            <a:r>
              <a:rPr lang="en-US" b="1" i="1">
                <a:solidFill>
                  <a:schemeClr val="tx2">
                    <a:lumMod val="75000"/>
                    <a:lumOff val="25000"/>
                  </a:schemeClr>
                </a:solidFill>
              </a:rPr>
              <a:t>“22% of organizations create 1 TB or more of log data each day; 12% report 10+ TB/day.”</a:t>
            </a:r>
          </a:p>
          <a:p>
            <a:r>
              <a:rPr lang="en-US" i="1">
                <a:solidFill>
                  <a:schemeClr val="tx2">
                    <a:lumMod val="75000"/>
                    <a:lumOff val="25000"/>
                  </a:schemeClr>
                </a:solidFill>
              </a:rPr>
              <a:t>			-- Chronosphere</a:t>
            </a:r>
            <a:endParaRPr lang="en-US" b="1" i="1">
              <a:solidFill>
                <a:schemeClr val="tx2">
                  <a:lumMod val="75000"/>
                  <a:lumOff val="25000"/>
                </a:schemeClr>
              </a:solidFill>
            </a:endParaRPr>
          </a:p>
        </p:txBody>
      </p:sp>
      <p:sp>
        <p:nvSpPr>
          <p:cNvPr id="10" name="TextBox 9">
            <a:extLst>
              <a:ext uri="{FF2B5EF4-FFF2-40B4-BE49-F238E27FC236}">
                <a16:creationId xmlns:a16="http://schemas.microsoft.com/office/drawing/2014/main" id="{3D68E26C-6A3A-389D-E56C-2DC467A0FC5D}"/>
              </a:ext>
            </a:extLst>
          </p:cNvPr>
          <p:cNvSpPr txBox="1"/>
          <p:nvPr/>
        </p:nvSpPr>
        <p:spPr>
          <a:xfrm>
            <a:off x="5499233" y="3328275"/>
            <a:ext cx="6246796" cy="646331"/>
          </a:xfrm>
          <a:prstGeom prst="rect">
            <a:avLst/>
          </a:prstGeom>
          <a:noFill/>
          <a:ln w="19050">
            <a:solidFill>
              <a:schemeClr val="accent1"/>
            </a:solidFill>
          </a:ln>
        </p:spPr>
        <p:txBody>
          <a:bodyPr wrap="square">
            <a:spAutoFit/>
          </a:bodyPr>
          <a:lstStyle/>
          <a:p>
            <a:r>
              <a:rPr lang="en-US" b="1" i="1">
                <a:solidFill>
                  <a:schemeClr val="tx2">
                    <a:lumMod val="75000"/>
                    <a:lumOff val="25000"/>
                  </a:schemeClr>
                </a:solidFill>
              </a:rPr>
              <a:t>“Log data grew 250% year-over-year on average.”</a:t>
            </a:r>
          </a:p>
          <a:p>
            <a:pPr lvl="1"/>
            <a:r>
              <a:rPr lang="en-US" i="1">
                <a:solidFill>
                  <a:schemeClr val="tx2">
                    <a:lumMod val="75000"/>
                    <a:lumOff val="25000"/>
                  </a:schemeClr>
                </a:solidFill>
              </a:rPr>
              <a:t>				-- Chronosphere</a:t>
            </a:r>
          </a:p>
        </p:txBody>
      </p:sp>
    </p:spTree>
    <p:extLst>
      <p:ext uri="{BB962C8B-B14F-4D97-AF65-F5344CB8AC3E}">
        <p14:creationId xmlns:p14="http://schemas.microsoft.com/office/powerpoint/2010/main" val="313253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5F4FF-5DF7-27AF-3B7B-9B8BB67391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A8218-309D-9A9A-EEA7-ED81C1DE494D}"/>
              </a:ext>
            </a:extLst>
          </p:cNvPr>
          <p:cNvSpPr>
            <a:spLocks noGrp="1"/>
          </p:cNvSpPr>
          <p:nvPr>
            <p:ph type="title"/>
          </p:nvPr>
        </p:nvSpPr>
        <p:spPr/>
        <p:txBody>
          <a:bodyPr/>
          <a:lstStyle/>
          <a:p>
            <a:r>
              <a:rPr lang="en-US"/>
              <a:t>What can data science do for cybersecurity?</a:t>
            </a:r>
          </a:p>
        </p:txBody>
      </p:sp>
      <p:grpSp>
        <p:nvGrpSpPr>
          <p:cNvPr id="12" name="Group 11">
            <a:extLst>
              <a:ext uri="{FF2B5EF4-FFF2-40B4-BE49-F238E27FC236}">
                <a16:creationId xmlns:a16="http://schemas.microsoft.com/office/drawing/2014/main" id="{B5B4B3BE-184A-BD94-8907-3C4A9BB5C52C}"/>
              </a:ext>
            </a:extLst>
          </p:cNvPr>
          <p:cNvGrpSpPr>
            <a:grpSpLocks noChangeAspect="1"/>
          </p:cNvGrpSpPr>
          <p:nvPr/>
        </p:nvGrpSpPr>
        <p:grpSpPr>
          <a:xfrm>
            <a:off x="7391400" y="1550987"/>
            <a:ext cx="3962400" cy="4120283"/>
            <a:chOff x="331900" y="1022464"/>
            <a:chExt cx="2456175" cy="2445397"/>
          </a:xfrm>
        </p:grpSpPr>
        <p:sp>
          <p:nvSpPr>
            <p:cNvPr id="13" name="Oval 12">
              <a:extLst>
                <a:ext uri="{FF2B5EF4-FFF2-40B4-BE49-F238E27FC236}">
                  <a16:creationId xmlns:a16="http://schemas.microsoft.com/office/drawing/2014/main" id="{817475CF-D8E6-1085-07C5-D5CE99C528F2}"/>
                </a:ext>
              </a:extLst>
            </p:cNvPr>
            <p:cNvSpPr/>
            <p:nvPr/>
          </p:nvSpPr>
          <p:spPr>
            <a:xfrm>
              <a:off x="331900" y="1022464"/>
              <a:ext cx="1612669" cy="1612669"/>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9pPr>
            </a:lstStyle>
            <a:p>
              <a:pPr algn="ctr"/>
              <a:endParaRPr lang="en-US" sz="2000"/>
            </a:p>
          </p:txBody>
        </p:sp>
        <p:sp>
          <p:nvSpPr>
            <p:cNvPr id="14" name="Oval 13">
              <a:extLst>
                <a:ext uri="{FF2B5EF4-FFF2-40B4-BE49-F238E27FC236}">
                  <a16:creationId xmlns:a16="http://schemas.microsoft.com/office/drawing/2014/main" id="{0464256E-9636-06BB-58AE-EA9F29ECA39B}"/>
                </a:ext>
              </a:extLst>
            </p:cNvPr>
            <p:cNvSpPr/>
            <p:nvPr/>
          </p:nvSpPr>
          <p:spPr>
            <a:xfrm>
              <a:off x="1175406" y="1022851"/>
              <a:ext cx="1612669" cy="1612669"/>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9pPr>
            </a:lstStyle>
            <a:p>
              <a:pPr algn="ctr"/>
              <a:endParaRPr lang="en-US" sz="2000"/>
            </a:p>
          </p:txBody>
        </p:sp>
        <p:sp>
          <p:nvSpPr>
            <p:cNvPr id="15" name="Oval 14">
              <a:extLst>
                <a:ext uri="{FF2B5EF4-FFF2-40B4-BE49-F238E27FC236}">
                  <a16:creationId xmlns:a16="http://schemas.microsoft.com/office/drawing/2014/main" id="{23452C1F-0C8D-06FC-83EF-472EB553F6A1}"/>
                </a:ext>
              </a:extLst>
            </p:cNvPr>
            <p:cNvSpPr/>
            <p:nvPr/>
          </p:nvSpPr>
          <p:spPr>
            <a:xfrm>
              <a:off x="753653" y="1855192"/>
              <a:ext cx="1612669" cy="1612669"/>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9pPr>
            </a:lstStyle>
            <a:p>
              <a:pPr algn="ctr"/>
              <a:endParaRPr lang="en-US" sz="2000"/>
            </a:p>
          </p:txBody>
        </p:sp>
        <p:sp>
          <p:nvSpPr>
            <p:cNvPr id="16" name="TextBox 7">
              <a:extLst>
                <a:ext uri="{FF2B5EF4-FFF2-40B4-BE49-F238E27FC236}">
                  <a16:creationId xmlns:a16="http://schemas.microsoft.com/office/drawing/2014/main" id="{F06E669E-4939-DB25-0DBC-62F58C4B1ABC}"/>
                </a:ext>
              </a:extLst>
            </p:cNvPr>
            <p:cNvSpPr txBox="1"/>
            <p:nvPr/>
          </p:nvSpPr>
          <p:spPr>
            <a:xfrm>
              <a:off x="466170" y="1513574"/>
              <a:ext cx="684047" cy="358262"/>
            </a:xfrm>
            <a:prstGeom prst="rect">
              <a:avLst/>
            </a:prstGeom>
            <a:noFill/>
          </p:spPr>
          <p:txBody>
            <a:bodyPr wrap="none" lIns="0" tIns="0" rIns="0" bIns="0" rtlCol="0" anchor="ctr">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2000">
                  <a:cs typeface="Arial"/>
                </a:rPr>
                <a:t>Computer</a:t>
              </a:r>
              <a:br>
                <a:rPr lang="en-US" sz="2000">
                  <a:cs typeface="Arial"/>
                </a:rPr>
              </a:br>
              <a:r>
                <a:rPr lang="en-US" sz="2000">
                  <a:cs typeface="Arial"/>
                </a:rPr>
                <a:t>Science</a:t>
              </a:r>
            </a:p>
          </p:txBody>
        </p:sp>
        <p:sp>
          <p:nvSpPr>
            <p:cNvPr id="17" name="TextBox 8">
              <a:extLst>
                <a:ext uri="{FF2B5EF4-FFF2-40B4-BE49-F238E27FC236}">
                  <a16:creationId xmlns:a16="http://schemas.microsoft.com/office/drawing/2014/main" id="{242F268D-5641-47A9-F00F-206EDE06CA97}"/>
                </a:ext>
              </a:extLst>
            </p:cNvPr>
            <p:cNvSpPr txBox="1"/>
            <p:nvPr/>
          </p:nvSpPr>
          <p:spPr>
            <a:xfrm>
              <a:off x="2040270" y="1424010"/>
              <a:ext cx="607067" cy="537393"/>
            </a:xfrm>
            <a:prstGeom prst="rect">
              <a:avLst/>
            </a:prstGeom>
            <a:noFill/>
          </p:spPr>
          <p:txBody>
            <a:bodyPr wrap="none" lIns="0" tIns="0" rIns="0" bIns="0" rtlCol="0" anchor="ctr">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2000">
                  <a:cs typeface="Arial"/>
                </a:rPr>
                <a:t>AI &amp; </a:t>
              </a:r>
            </a:p>
            <a:p>
              <a:pPr algn="ctr"/>
              <a:r>
                <a:rPr lang="en-US" sz="2000">
                  <a:cs typeface="Arial"/>
                </a:rPr>
                <a:t>Machine</a:t>
              </a:r>
              <a:br>
                <a:rPr lang="en-US" sz="2000">
                  <a:cs typeface="Arial"/>
                </a:rPr>
              </a:br>
              <a:r>
                <a:rPr lang="en-US" sz="2000">
                  <a:cs typeface="Arial"/>
                </a:rPr>
                <a:t>Learning</a:t>
              </a:r>
            </a:p>
          </p:txBody>
        </p:sp>
        <p:sp>
          <p:nvSpPr>
            <p:cNvPr id="18" name="TextBox 9">
              <a:extLst>
                <a:ext uri="{FF2B5EF4-FFF2-40B4-BE49-F238E27FC236}">
                  <a16:creationId xmlns:a16="http://schemas.microsoft.com/office/drawing/2014/main" id="{19FD8820-ABE8-5B81-3078-A91311A27CEC}"/>
                </a:ext>
              </a:extLst>
            </p:cNvPr>
            <p:cNvSpPr txBox="1"/>
            <p:nvPr/>
          </p:nvSpPr>
          <p:spPr>
            <a:xfrm>
              <a:off x="1266462" y="2843993"/>
              <a:ext cx="623632" cy="179131"/>
            </a:xfrm>
            <a:prstGeom prst="rect">
              <a:avLst/>
            </a:prstGeom>
            <a:noFill/>
          </p:spPr>
          <p:txBody>
            <a:bodyPr wrap="none" lIns="0" tIns="0" rIns="0" bIns="0" rtlCol="0" anchor="ctr">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2000">
                  <a:cs typeface="Arial"/>
                </a:rPr>
                <a:t>Statistics</a:t>
              </a:r>
            </a:p>
          </p:txBody>
        </p:sp>
        <p:sp>
          <p:nvSpPr>
            <p:cNvPr id="19" name="TextBox 10">
              <a:extLst>
                <a:ext uri="{FF2B5EF4-FFF2-40B4-BE49-F238E27FC236}">
                  <a16:creationId xmlns:a16="http://schemas.microsoft.com/office/drawing/2014/main" id="{4C5E83E9-F6BF-C71A-A228-4789A22483FF}"/>
                </a:ext>
              </a:extLst>
            </p:cNvPr>
            <p:cNvSpPr txBox="1"/>
            <p:nvPr/>
          </p:nvSpPr>
          <p:spPr>
            <a:xfrm>
              <a:off x="1265224" y="1952193"/>
              <a:ext cx="589527" cy="286610"/>
            </a:xfrm>
            <a:prstGeom prst="rect">
              <a:avLst/>
            </a:prstGeom>
            <a:noFill/>
            <a:effectLst>
              <a:outerShdw blurRad="50800" dist="50800" dir="2700000" algn="ctr" rotWithShape="0">
                <a:schemeClr val="tx1">
                  <a:lumMod val="65000"/>
                  <a:lumOff val="35000"/>
                </a:schemeClr>
              </a:outerShdw>
            </a:effectLst>
          </p:spPr>
          <p:txBody>
            <a:bodyPr wrap="none" lIns="0" tIns="0" rIns="0" bIns="0" rtlCol="0" anchor="ctr">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a:lnSpc>
                  <a:spcPct val="80000"/>
                </a:lnSpc>
              </a:pPr>
              <a:r>
                <a:rPr lang="en-US" sz="2000" b="1">
                  <a:solidFill>
                    <a:schemeClr val="bg1"/>
                  </a:solidFill>
                  <a:cs typeface="Arial"/>
                </a:rPr>
                <a:t>Data</a:t>
              </a:r>
              <a:br>
                <a:rPr lang="en-US" sz="2000" b="1">
                  <a:solidFill>
                    <a:schemeClr val="bg1"/>
                  </a:solidFill>
                  <a:cs typeface="Arial"/>
                </a:rPr>
              </a:br>
              <a:r>
                <a:rPr lang="en-US" sz="2000" b="1">
                  <a:solidFill>
                    <a:schemeClr val="bg1"/>
                  </a:solidFill>
                  <a:cs typeface="Arial"/>
                </a:rPr>
                <a:t>Science</a:t>
              </a:r>
            </a:p>
          </p:txBody>
        </p:sp>
      </p:grpSp>
      <p:sp>
        <p:nvSpPr>
          <p:cNvPr id="21" name="Text Placeholder 2">
            <a:extLst>
              <a:ext uri="{FF2B5EF4-FFF2-40B4-BE49-F238E27FC236}">
                <a16:creationId xmlns:a16="http://schemas.microsoft.com/office/drawing/2014/main" id="{8B2249D6-EE80-C7CC-6EE3-652D47B86515}"/>
              </a:ext>
            </a:extLst>
          </p:cNvPr>
          <p:cNvSpPr>
            <a:spLocks noGrp="1"/>
          </p:cNvSpPr>
          <p:nvPr/>
        </p:nvSpPr>
        <p:spPr>
          <a:xfrm>
            <a:off x="838200" y="2918502"/>
            <a:ext cx="5433934" cy="2813967"/>
          </a:xfrm>
          <a:prstGeom prst="rect">
            <a:avLst/>
          </a:prstGeom>
        </p:spPr>
        <p:txBody>
          <a:bodyPr lIns="0" tIns="0" rIns="0" bIns="0"/>
          <a:lstStyle>
            <a:lvl1pPr marL="0" marR="0" indent="0" algn="l" defTabSz="730857" rtl="0" eaLnBrk="1" latinLnBrk="0" hangingPunct="1">
              <a:lnSpc>
                <a:spcPct val="110000"/>
              </a:lnSpc>
              <a:spcBef>
                <a:spcPts val="300"/>
              </a:spcBef>
              <a:spcAft>
                <a:spcPts val="0"/>
              </a:spcAft>
              <a:buClrTx/>
              <a:buSzPct val="100000"/>
              <a:buFontTx/>
              <a:buNone/>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76213" marR="0" indent="-168275"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2pPr>
            <a:lvl3pPr marL="344488"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3pPr>
            <a:lvl4pPr marL="514350" marR="0" indent="-138113"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4pPr>
            <a:lvl5pPr marL="690563"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r>
              <a:rPr lang="en-US"/>
              <a:t>Data science techniques can:</a:t>
            </a:r>
          </a:p>
          <a:p>
            <a:pPr marL="342900" indent="-342900">
              <a:buFont typeface="Arial" panose="020B0604020202020204" pitchFamily="34" charset="0"/>
              <a:buChar char="•"/>
            </a:pPr>
            <a:r>
              <a:rPr lang="en-US" sz="2000" i="1"/>
              <a:t>Predict</a:t>
            </a:r>
            <a:r>
              <a:rPr lang="en-US" sz="2000"/>
              <a:t> </a:t>
            </a:r>
            <a:r>
              <a:rPr lang="en-US" sz="1600"/>
              <a:t>likely range of new values from histories</a:t>
            </a:r>
          </a:p>
          <a:p>
            <a:pPr marL="342900" indent="-342900">
              <a:buFont typeface="Arial" panose="020B0604020202020204" pitchFamily="34" charset="0"/>
              <a:buChar char="•"/>
            </a:pPr>
            <a:r>
              <a:rPr lang="en-US" sz="2000" i="1"/>
              <a:t>Classify</a:t>
            </a:r>
            <a:r>
              <a:rPr lang="en-US" sz="2000"/>
              <a:t> </a:t>
            </a:r>
            <a:r>
              <a:rPr lang="en-US" sz="1600"/>
              <a:t>new observations into established categories</a:t>
            </a:r>
          </a:p>
          <a:p>
            <a:pPr marL="342900" indent="-342900">
              <a:buFont typeface="Arial" panose="020B0604020202020204" pitchFamily="34" charset="0"/>
              <a:buChar char="•"/>
            </a:pPr>
            <a:r>
              <a:rPr lang="en-US" sz="2000" i="1"/>
              <a:t>Discover</a:t>
            </a:r>
            <a:r>
              <a:rPr lang="en-US" sz="2000"/>
              <a:t> </a:t>
            </a:r>
            <a:r>
              <a:rPr lang="en-US" sz="1600"/>
              <a:t>groups of similar observations in raw data</a:t>
            </a:r>
          </a:p>
          <a:p>
            <a:pPr marL="342900" indent="-342900">
              <a:buFont typeface="Arial" panose="020B0604020202020204" pitchFamily="34" charset="0"/>
              <a:buChar char="•"/>
            </a:pPr>
            <a:r>
              <a:rPr lang="en-US" sz="2000" i="1"/>
              <a:t>Detect </a:t>
            </a:r>
            <a:r>
              <a:rPr lang="en-US" sz="1600"/>
              <a:t>unusual patterns relative to histories</a:t>
            </a:r>
          </a:p>
          <a:p>
            <a:pPr marL="342900" indent="-342900">
              <a:buFont typeface="Arial" panose="020B0604020202020204" pitchFamily="34" charset="0"/>
              <a:buChar char="•"/>
            </a:pPr>
            <a:r>
              <a:rPr lang="en-US" sz="2000" i="1"/>
              <a:t>Extract</a:t>
            </a:r>
            <a:r>
              <a:rPr lang="en-US" sz="1600"/>
              <a:t> meaningful “features” from raw data</a:t>
            </a:r>
          </a:p>
          <a:p>
            <a:pPr marL="342900" indent="-342900">
              <a:buFont typeface="Arial" panose="020B0604020202020204" pitchFamily="34" charset="0"/>
              <a:buChar char="•"/>
            </a:pPr>
            <a:r>
              <a:rPr lang="en-US" sz="2000" i="1"/>
              <a:t>Simplify</a:t>
            </a:r>
            <a:r>
              <a:rPr lang="en-US" sz="1600" i="1"/>
              <a:t> </a:t>
            </a:r>
            <a:r>
              <a:rPr lang="en-US" sz="1600"/>
              <a:t>information</a:t>
            </a:r>
            <a:r>
              <a:rPr lang="en-US" sz="1600" i="1"/>
              <a:t> </a:t>
            </a:r>
            <a:r>
              <a:rPr lang="en-US" sz="1600"/>
              <a:t>to visualize patterns</a:t>
            </a:r>
          </a:p>
        </p:txBody>
      </p:sp>
      <p:sp>
        <p:nvSpPr>
          <p:cNvPr id="3" name="TextBox 2">
            <a:extLst>
              <a:ext uri="{FF2B5EF4-FFF2-40B4-BE49-F238E27FC236}">
                <a16:creationId xmlns:a16="http://schemas.microsoft.com/office/drawing/2014/main" id="{F9E54711-6C14-111C-73BF-8671048E148B}"/>
              </a:ext>
            </a:extLst>
          </p:cNvPr>
          <p:cNvSpPr txBox="1"/>
          <p:nvPr/>
        </p:nvSpPr>
        <p:spPr>
          <a:xfrm>
            <a:off x="838200" y="1810208"/>
            <a:ext cx="6160770" cy="923330"/>
          </a:xfrm>
          <a:prstGeom prst="rect">
            <a:avLst/>
          </a:prstGeom>
          <a:noFill/>
          <a:ln w="19050">
            <a:solidFill>
              <a:schemeClr val="accent1"/>
            </a:solidFill>
          </a:ln>
        </p:spPr>
        <p:txBody>
          <a:bodyPr wrap="square" rtlCol="0">
            <a:spAutoFit/>
          </a:bodyPr>
          <a:lstStyle/>
          <a:p>
            <a:r>
              <a:rPr lang="en-US" b="1"/>
              <a:t>Data Science:</a:t>
            </a:r>
            <a:r>
              <a:rPr lang="en-US"/>
              <a:t> A </a:t>
            </a:r>
            <a:r>
              <a:rPr lang="en-US" u="sng"/>
              <a:t>multidisciplinary</a:t>
            </a:r>
            <a:r>
              <a:rPr lang="en-US"/>
              <a:t> field that uses modern statistical and computational methods to derive insights from real-world data and solve complex problems</a:t>
            </a:r>
          </a:p>
        </p:txBody>
      </p:sp>
    </p:spTree>
    <p:extLst>
      <p:ext uri="{BB962C8B-B14F-4D97-AF65-F5344CB8AC3E}">
        <p14:creationId xmlns:p14="http://schemas.microsoft.com/office/powerpoint/2010/main" val="1141882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AB4A0-BC2C-BDAF-6DEE-51441326B3A9}"/>
              </a:ext>
            </a:extLst>
          </p:cNvPr>
          <p:cNvSpPr>
            <a:spLocks noGrp="1"/>
          </p:cNvSpPr>
          <p:nvPr>
            <p:ph type="title"/>
          </p:nvPr>
        </p:nvSpPr>
        <p:spPr/>
        <p:txBody>
          <a:bodyPr/>
          <a:lstStyle/>
          <a:p>
            <a:r>
              <a:rPr lang="en-US"/>
              <a:t>To data scientists, any digital content is data</a:t>
            </a:r>
          </a:p>
        </p:txBody>
      </p:sp>
      <p:graphicFrame>
        <p:nvGraphicFramePr>
          <p:cNvPr id="3" name="Table 2">
            <a:extLst>
              <a:ext uri="{FF2B5EF4-FFF2-40B4-BE49-F238E27FC236}">
                <a16:creationId xmlns:a16="http://schemas.microsoft.com/office/drawing/2014/main" id="{FF5DFCE8-D9AF-69C3-90F5-239EC8F43B5C}"/>
              </a:ext>
            </a:extLst>
          </p:cNvPr>
          <p:cNvGraphicFramePr>
            <a:graphicFrameLocks noGrp="1"/>
          </p:cNvGraphicFramePr>
          <p:nvPr>
            <p:extLst>
              <p:ext uri="{D42A27DB-BD31-4B8C-83A1-F6EECF244321}">
                <p14:modId xmlns:p14="http://schemas.microsoft.com/office/powerpoint/2010/main" val="43824102"/>
              </p:ext>
            </p:extLst>
          </p:nvPr>
        </p:nvGraphicFramePr>
        <p:xfrm>
          <a:off x="2003685" y="2169160"/>
          <a:ext cx="8184630" cy="2519680"/>
        </p:xfrm>
        <a:graphic>
          <a:graphicData uri="http://schemas.openxmlformats.org/drawingml/2006/table">
            <a:tbl>
              <a:tblPr firstRow="1" bandRow="1">
                <a:tableStyleId>{5940675A-B579-460E-94D1-54222C63F5DA}</a:tableStyleId>
              </a:tblPr>
              <a:tblGrid>
                <a:gridCol w="2345961">
                  <a:extLst>
                    <a:ext uri="{9D8B030D-6E8A-4147-A177-3AD203B41FA5}">
                      <a16:colId xmlns:a16="http://schemas.microsoft.com/office/drawing/2014/main" val="3536279680"/>
                    </a:ext>
                  </a:extLst>
                </a:gridCol>
                <a:gridCol w="5838669">
                  <a:extLst>
                    <a:ext uri="{9D8B030D-6E8A-4147-A177-3AD203B41FA5}">
                      <a16:colId xmlns:a16="http://schemas.microsoft.com/office/drawing/2014/main" val="2435734937"/>
                    </a:ext>
                  </a:extLst>
                </a:gridCol>
              </a:tblGrid>
              <a:tr h="370840">
                <a:tc>
                  <a:txBody>
                    <a:bodyPr/>
                    <a:lstStyle/>
                    <a:p>
                      <a:pPr algn="l"/>
                      <a:r>
                        <a:rPr lang="en-US" sz="1400"/>
                        <a:t>Example content</a:t>
                      </a:r>
                    </a:p>
                  </a:txBody>
                  <a:tcPr anchor="ctr"/>
                </a:tc>
                <a:tc>
                  <a:txBody>
                    <a:bodyPr/>
                    <a:lstStyle/>
                    <a:p>
                      <a:pPr algn="l"/>
                      <a:r>
                        <a:rPr lang="en-US" sz="1400"/>
                        <a:t>Data</a:t>
                      </a:r>
                    </a:p>
                  </a:txBody>
                  <a:tcPr anchor="ctr"/>
                </a:tc>
                <a:extLst>
                  <a:ext uri="{0D108BD9-81ED-4DB2-BD59-A6C34878D82A}">
                    <a16:rowId xmlns:a16="http://schemas.microsoft.com/office/drawing/2014/main" val="3042316227"/>
                  </a:ext>
                </a:extLst>
              </a:tr>
              <a:tr h="370840">
                <a:tc>
                  <a:txBody>
                    <a:bodyPr/>
                    <a:lstStyle/>
                    <a:p>
                      <a:pPr algn="l"/>
                      <a:r>
                        <a:rPr lang="en-US" sz="1400"/>
                        <a:t>Image</a:t>
                      </a:r>
                    </a:p>
                  </a:txBody>
                  <a:tcPr anchor="ctr"/>
                </a:tc>
                <a:tc>
                  <a:txBody>
                    <a:bodyPr/>
                    <a:lstStyle/>
                    <a:p>
                      <a:pPr algn="l"/>
                      <a:r>
                        <a:rPr lang="en-US" sz="1400"/>
                        <a:t>Length x Width x 3 array of RGB pixel values</a:t>
                      </a:r>
                    </a:p>
                  </a:txBody>
                  <a:tcPr anchor="ctr"/>
                </a:tc>
                <a:extLst>
                  <a:ext uri="{0D108BD9-81ED-4DB2-BD59-A6C34878D82A}">
                    <a16:rowId xmlns:a16="http://schemas.microsoft.com/office/drawing/2014/main" val="62323612"/>
                  </a:ext>
                </a:extLst>
              </a:tr>
              <a:tr h="370840">
                <a:tc>
                  <a:txBody>
                    <a:bodyPr/>
                    <a:lstStyle/>
                    <a:p>
                      <a:pPr algn="l"/>
                      <a:r>
                        <a:rPr lang="en-US" sz="1400"/>
                        <a:t>Video</a:t>
                      </a:r>
                    </a:p>
                  </a:txBody>
                  <a:tcPr anchor="ctr"/>
                </a:tc>
                <a:tc>
                  <a:txBody>
                    <a:bodyPr/>
                    <a:lstStyle/>
                    <a:p>
                      <a:pPr algn="l"/>
                      <a:r>
                        <a:rPr lang="en-US" sz="1400"/>
                        <a:t>Length x Width x 3 x Time array of RGB pixel values</a:t>
                      </a:r>
                    </a:p>
                  </a:txBody>
                  <a:tcPr anchor="ctr"/>
                </a:tc>
                <a:extLst>
                  <a:ext uri="{0D108BD9-81ED-4DB2-BD59-A6C34878D82A}">
                    <a16:rowId xmlns:a16="http://schemas.microsoft.com/office/drawing/2014/main" val="3495366029"/>
                  </a:ext>
                </a:extLst>
              </a:tr>
              <a:tr h="370840">
                <a:tc>
                  <a:txBody>
                    <a:bodyPr/>
                    <a:lstStyle/>
                    <a:p>
                      <a:pPr algn="l"/>
                      <a:r>
                        <a:rPr lang="en-US" sz="1400"/>
                        <a:t>Audio</a:t>
                      </a:r>
                    </a:p>
                  </a:txBody>
                  <a:tcPr anchor="ctr"/>
                </a:tc>
                <a:tc>
                  <a:txBody>
                    <a:bodyPr/>
                    <a:lstStyle/>
                    <a:p>
                      <a:pPr algn="l"/>
                      <a:r>
                        <a:rPr lang="en-US" sz="1400"/>
                        <a:t>Spectrogram of frequencies in the signal over time</a:t>
                      </a:r>
                    </a:p>
                  </a:txBody>
                  <a:tcPr anchor="ctr"/>
                </a:tc>
                <a:extLst>
                  <a:ext uri="{0D108BD9-81ED-4DB2-BD59-A6C34878D82A}">
                    <a16:rowId xmlns:a16="http://schemas.microsoft.com/office/drawing/2014/main" val="2005368278"/>
                  </a:ext>
                </a:extLst>
              </a:tr>
              <a:tr h="370840">
                <a:tc>
                  <a:txBody>
                    <a:bodyPr/>
                    <a:lstStyle/>
                    <a:p>
                      <a:pPr algn="l"/>
                      <a:r>
                        <a:rPr lang="en-US" sz="1400"/>
                        <a:t>Free text (including computer code)</a:t>
                      </a:r>
                    </a:p>
                  </a:txBody>
                  <a:tcPr anchor="ctr"/>
                </a:tc>
                <a:tc>
                  <a:txBody>
                    <a:bodyPr/>
                    <a:lstStyle/>
                    <a:p>
                      <a:pPr algn="l"/>
                      <a:r>
                        <a:rPr lang="en-US" sz="1400"/>
                        <a:t>Sequence of tokens, “embedding” values representing meaning</a:t>
                      </a:r>
                    </a:p>
                  </a:txBody>
                  <a:tcPr anchor="ctr"/>
                </a:tc>
                <a:extLst>
                  <a:ext uri="{0D108BD9-81ED-4DB2-BD59-A6C34878D82A}">
                    <a16:rowId xmlns:a16="http://schemas.microsoft.com/office/drawing/2014/main" val="1609437680"/>
                  </a:ext>
                </a:extLst>
              </a:tr>
              <a:tr h="370840">
                <a:tc>
                  <a:txBody>
                    <a:bodyPr/>
                    <a:lstStyle/>
                    <a:p>
                      <a:pPr algn="l"/>
                      <a:r>
                        <a:rPr lang="en-US" sz="1400"/>
                        <a:t>Network data</a:t>
                      </a:r>
                    </a:p>
                  </a:txBody>
                  <a:tcPr anchor="ctr"/>
                </a:tc>
                <a:tc>
                  <a:txBody>
                    <a:bodyPr/>
                    <a:lstStyle/>
                    <a:p>
                      <a:pPr algn="l"/>
                      <a:r>
                        <a:rPr lang="en-US" sz="1400"/>
                        <a:t>Times or counts of network events (e.g., logon/logoff, http request, emails sent/received, files downloaded)</a:t>
                      </a:r>
                    </a:p>
                  </a:txBody>
                  <a:tcPr anchor="ctr"/>
                </a:tc>
                <a:extLst>
                  <a:ext uri="{0D108BD9-81ED-4DB2-BD59-A6C34878D82A}">
                    <a16:rowId xmlns:a16="http://schemas.microsoft.com/office/drawing/2014/main" val="1048028284"/>
                  </a:ext>
                </a:extLst>
              </a:tr>
            </a:tbl>
          </a:graphicData>
        </a:graphic>
      </p:graphicFrame>
    </p:spTree>
    <p:extLst>
      <p:ext uri="{BB962C8B-B14F-4D97-AF65-F5344CB8AC3E}">
        <p14:creationId xmlns:p14="http://schemas.microsoft.com/office/powerpoint/2010/main" val="246886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C757-3C7B-8DFD-7CD3-05D1D0B5982A}"/>
              </a:ext>
            </a:extLst>
          </p:cNvPr>
          <p:cNvSpPr>
            <a:spLocks noGrp="1"/>
          </p:cNvSpPr>
          <p:nvPr>
            <p:ph type="title"/>
          </p:nvPr>
        </p:nvSpPr>
        <p:spPr/>
        <p:txBody>
          <a:bodyPr/>
          <a:lstStyle/>
          <a:p>
            <a:r>
              <a:rPr lang="en-US"/>
              <a:t>Incident ticket analysis</a:t>
            </a:r>
          </a:p>
        </p:txBody>
      </p:sp>
      <p:pic>
        <p:nvPicPr>
          <p:cNvPr id="3" name="Picture 2">
            <a:extLst>
              <a:ext uri="{FF2B5EF4-FFF2-40B4-BE49-F238E27FC236}">
                <a16:creationId xmlns:a16="http://schemas.microsoft.com/office/drawing/2014/main" id="{1D821830-68FE-8E50-79A7-D18E554870C5}"/>
              </a:ext>
            </a:extLst>
          </p:cNvPr>
          <p:cNvPicPr>
            <a:picLocks noChangeAspect="1"/>
          </p:cNvPicPr>
          <p:nvPr/>
        </p:nvPicPr>
        <p:blipFill>
          <a:blip r:embed="rId3"/>
          <a:stretch>
            <a:fillRect/>
          </a:stretch>
        </p:blipFill>
        <p:spPr>
          <a:xfrm>
            <a:off x="586128" y="1956797"/>
            <a:ext cx="5642394" cy="3813266"/>
          </a:xfrm>
          <a:prstGeom prst="rect">
            <a:avLst/>
          </a:prstGeom>
        </p:spPr>
      </p:pic>
      <p:pic>
        <p:nvPicPr>
          <p:cNvPr id="4" name="Picture 3">
            <a:extLst>
              <a:ext uri="{FF2B5EF4-FFF2-40B4-BE49-F238E27FC236}">
                <a16:creationId xmlns:a16="http://schemas.microsoft.com/office/drawing/2014/main" id="{ECF980E1-18D8-ECFA-8DE7-72E922B72190}"/>
              </a:ext>
            </a:extLst>
          </p:cNvPr>
          <p:cNvPicPr>
            <a:picLocks noChangeAspect="1"/>
          </p:cNvPicPr>
          <p:nvPr/>
        </p:nvPicPr>
        <p:blipFill>
          <a:blip r:embed="rId4"/>
          <a:stretch>
            <a:fillRect/>
          </a:stretch>
        </p:blipFill>
        <p:spPr>
          <a:xfrm>
            <a:off x="6523101" y="3593622"/>
            <a:ext cx="5082772" cy="1976634"/>
          </a:xfrm>
          <a:prstGeom prst="rect">
            <a:avLst/>
          </a:prstGeom>
        </p:spPr>
      </p:pic>
      <p:sp>
        <p:nvSpPr>
          <p:cNvPr id="5" name="TextBox 19">
            <a:extLst>
              <a:ext uri="{FF2B5EF4-FFF2-40B4-BE49-F238E27FC236}">
                <a16:creationId xmlns:a16="http://schemas.microsoft.com/office/drawing/2014/main" id="{8C98451B-7292-7363-E59B-FA246DA473B6}"/>
              </a:ext>
            </a:extLst>
          </p:cNvPr>
          <p:cNvSpPr txBox="1"/>
          <p:nvPr/>
        </p:nvSpPr>
        <p:spPr>
          <a:xfrm>
            <a:off x="6932911" y="2033272"/>
            <a:ext cx="4263152" cy="1231106"/>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1600">
                <a:latin typeface="Arial"/>
                <a:cs typeface="Arial"/>
              </a:rPr>
              <a:t>Collections of incident tickets often contain hidden trends, revealing attacker methods and techniques that are invisible in individual tickets. Natural Language Processing helps find these trends.</a:t>
            </a:r>
          </a:p>
        </p:txBody>
      </p:sp>
    </p:spTree>
    <p:extLst>
      <p:ext uri="{BB962C8B-B14F-4D97-AF65-F5344CB8AC3E}">
        <p14:creationId xmlns:p14="http://schemas.microsoft.com/office/powerpoint/2010/main" val="2483791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5444-3C47-9CAC-1AD5-9103B887B9FC}"/>
              </a:ext>
            </a:extLst>
          </p:cNvPr>
          <p:cNvSpPr>
            <a:spLocks noGrp="1"/>
          </p:cNvSpPr>
          <p:nvPr>
            <p:ph type="title"/>
          </p:nvPr>
        </p:nvSpPr>
        <p:spPr/>
        <p:txBody>
          <a:bodyPr/>
          <a:lstStyle/>
          <a:p>
            <a:r>
              <a:rPr lang="en-US"/>
              <a:t>AI for insider risk seeks to take raw user activity logs and identify abrupt changes in behavior</a:t>
            </a:r>
          </a:p>
        </p:txBody>
      </p:sp>
      <p:pic>
        <p:nvPicPr>
          <p:cNvPr id="3" name="Picture 2">
            <a:extLst>
              <a:ext uri="{FF2B5EF4-FFF2-40B4-BE49-F238E27FC236}">
                <a16:creationId xmlns:a16="http://schemas.microsoft.com/office/drawing/2014/main" id="{51CC0176-CA8C-8748-2FC9-0484039CA0A1}"/>
              </a:ext>
            </a:extLst>
          </p:cNvPr>
          <p:cNvPicPr>
            <a:picLocks noChangeAspect="1"/>
          </p:cNvPicPr>
          <p:nvPr/>
        </p:nvPicPr>
        <p:blipFill>
          <a:blip r:embed="rId3"/>
          <a:stretch>
            <a:fillRect/>
          </a:stretch>
        </p:blipFill>
        <p:spPr>
          <a:xfrm>
            <a:off x="4437888" y="1626775"/>
            <a:ext cx="7334181" cy="3679273"/>
          </a:xfrm>
          <a:prstGeom prst="rect">
            <a:avLst/>
          </a:prstGeom>
        </p:spPr>
      </p:pic>
      <p:sp>
        <p:nvSpPr>
          <p:cNvPr id="4" name="TextBox 4">
            <a:extLst>
              <a:ext uri="{FF2B5EF4-FFF2-40B4-BE49-F238E27FC236}">
                <a16:creationId xmlns:a16="http://schemas.microsoft.com/office/drawing/2014/main" id="{819998F9-1C5A-8CB0-5E64-FBABB27D6BEC}"/>
              </a:ext>
            </a:extLst>
          </p:cNvPr>
          <p:cNvSpPr txBox="1"/>
          <p:nvPr/>
        </p:nvSpPr>
        <p:spPr>
          <a:xfrm>
            <a:off x="5641758" y="5306048"/>
            <a:ext cx="5712042" cy="507831"/>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1100">
                <a:latin typeface="Arial"/>
                <a:cs typeface="Arial"/>
              </a:rPr>
              <a:t>Source: “Detecting Insider Threat From Enterprise Social and Online Activity Data,” by G. Gavai et al., </a:t>
            </a:r>
            <a:r>
              <a:rPr lang="en-US" sz="1100" i="1">
                <a:latin typeface="Arial"/>
                <a:cs typeface="Arial"/>
              </a:rPr>
              <a:t>In Proceedings of the 7th ACM CCS international workshop on managing insider security threats</a:t>
            </a:r>
            <a:r>
              <a:rPr lang="en-US" sz="1100">
                <a:latin typeface="Arial"/>
                <a:cs typeface="Arial"/>
              </a:rPr>
              <a:t>, 2015. https://</a:t>
            </a:r>
            <a:r>
              <a:rPr lang="en-US" sz="1100" err="1">
                <a:latin typeface="Arial"/>
                <a:cs typeface="Arial"/>
              </a:rPr>
              <a:t>dl.acm.org</a:t>
            </a:r>
            <a:r>
              <a:rPr lang="en-US" sz="1100">
                <a:latin typeface="Arial"/>
                <a:cs typeface="Arial"/>
              </a:rPr>
              <a:t>/</a:t>
            </a:r>
            <a:r>
              <a:rPr lang="en-US" sz="1100" err="1">
                <a:latin typeface="Arial"/>
                <a:cs typeface="Arial"/>
              </a:rPr>
              <a:t>doi</a:t>
            </a:r>
            <a:r>
              <a:rPr lang="en-US" sz="1100">
                <a:latin typeface="Arial"/>
                <a:cs typeface="Arial"/>
              </a:rPr>
              <a:t>/pdf/10.1145/2808783.2808784</a:t>
            </a:r>
          </a:p>
        </p:txBody>
      </p:sp>
      <p:sp>
        <p:nvSpPr>
          <p:cNvPr id="5" name="TextBox 5">
            <a:extLst>
              <a:ext uri="{FF2B5EF4-FFF2-40B4-BE49-F238E27FC236}">
                <a16:creationId xmlns:a16="http://schemas.microsoft.com/office/drawing/2014/main" id="{95DE949D-86DC-8C54-D602-1A0CB636FBEC}"/>
              </a:ext>
            </a:extLst>
          </p:cNvPr>
          <p:cNvSpPr txBox="1"/>
          <p:nvPr/>
        </p:nvSpPr>
        <p:spPr>
          <a:xfrm>
            <a:off x="1910980" y="3429000"/>
            <a:ext cx="1566904" cy="984885"/>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a:r>
              <a:rPr lang="en-US" sz="1600" u="sng">
                <a:latin typeface="Arial"/>
                <a:cs typeface="Arial"/>
              </a:rPr>
              <a:t>User behaviors</a:t>
            </a:r>
          </a:p>
          <a:p>
            <a:r>
              <a:rPr lang="en-US" sz="1200">
                <a:latin typeface="Arial"/>
                <a:cs typeface="Arial"/>
              </a:rPr>
              <a:t>Email usage/content</a:t>
            </a:r>
          </a:p>
          <a:p>
            <a:r>
              <a:rPr lang="en-US" sz="1200">
                <a:latin typeface="Arial"/>
                <a:cs typeface="Arial"/>
              </a:rPr>
              <a:t>Logon/logoff patterns</a:t>
            </a:r>
          </a:p>
          <a:p>
            <a:r>
              <a:rPr lang="en-US" sz="1200">
                <a:latin typeface="Arial"/>
                <a:cs typeface="Arial"/>
              </a:rPr>
              <a:t>App activities</a:t>
            </a:r>
          </a:p>
          <a:p>
            <a:r>
              <a:rPr lang="en-US" sz="1200">
                <a:latin typeface="Arial"/>
                <a:cs typeface="Arial"/>
              </a:rPr>
              <a:t>Web usage</a:t>
            </a:r>
          </a:p>
        </p:txBody>
      </p:sp>
      <p:cxnSp>
        <p:nvCxnSpPr>
          <p:cNvPr id="6" name="Straight Arrow Connector 5">
            <a:extLst>
              <a:ext uri="{FF2B5EF4-FFF2-40B4-BE49-F238E27FC236}">
                <a16:creationId xmlns:a16="http://schemas.microsoft.com/office/drawing/2014/main" id="{C0D391E4-8FF3-342D-FA0F-6A6FD9A2A8C6}"/>
              </a:ext>
            </a:extLst>
          </p:cNvPr>
          <p:cNvCxnSpPr>
            <a:cxnSpLocks/>
          </p:cNvCxnSpPr>
          <p:nvPr/>
        </p:nvCxnSpPr>
        <p:spPr>
          <a:xfrm>
            <a:off x="3533238" y="3606166"/>
            <a:ext cx="88127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7" name="Graphic 7" descr="Users outline">
            <a:extLst>
              <a:ext uri="{FF2B5EF4-FFF2-40B4-BE49-F238E27FC236}">
                <a16:creationId xmlns:a16="http://schemas.microsoft.com/office/drawing/2014/main" id="{12B03CA4-9933-04EA-1D2D-03138E3A29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7232" y="2618013"/>
            <a:ext cx="914400" cy="914400"/>
          </a:xfrm>
          <a:prstGeom prst="rect">
            <a:avLst/>
          </a:prstGeom>
        </p:spPr>
      </p:pic>
    </p:spTree>
    <p:extLst>
      <p:ext uri="{BB962C8B-B14F-4D97-AF65-F5344CB8AC3E}">
        <p14:creationId xmlns:p14="http://schemas.microsoft.com/office/powerpoint/2010/main" val="577998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45B01-3CC3-A8F0-C11E-E5A07C336F6C}"/>
              </a:ext>
            </a:extLst>
          </p:cNvPr>
          <p:cNvSpPr>
            <a:spLocks noGrp="1"/>
          </p:cNvSpPr>
          <p:nvPr>
            <p:ph type="title"/>
          </p:nvPr>
        </p:nvSpPr>
        <p:spPr/>
        <p:txBody>
          <a:bodyPr/>
          <a:lstStyle/>
          <a:p>
            <a:r>
              <a:rPr lang="en-US"/>
              <a:t>LLMs show potential for reasoning about code and repairing vulnerabilities</a:t>
            </a:r>
          </a:p>
        </p:txBody>
      </p:sp>
      <p:pic>
        <p:nvPicPr>
          <p:cNvPr id="3" name="Picture 2">
            <a:extLst>
              <a:ext uri="{FF2B5EF4-FFF2-40B4-BE49-F238E27FC236}">
                <a16:creationId xmlns:a16="http://schemas.microsoft.com/office/drawing/2014/main" id="{BE844D0B-3499-E7B2-7404-A92A0E152047}"/>
              </a:ext>
            </a:extLst>
          </p:cNvPr>
          <p:cNvPicPr>
            <a:picLocks noChangeAspect="1"/>
          </p:cNvPicPr>
          <p:nvPr/>
        </p:nvPicPr>
        <p:blipFill>
          <a:blip r:embed="rId3"/>
          <a:stretch>
            <a:fillRect/>
          </a:stretch>
        </p:blipFill>
        <p:spPr>
          <a:xfrm>
            <a:off x="6879258" y="1742438"/>
            <a:ext cx="4474542" cy="2001769"/>
          </a:xfrm>
          <a:prstGeom prst="rect">
            <a:avLst/>
          </a:prstGeom>
        </p:spPr>
      </p:pic>
      <p:cxnSp>
        <p:nvCxnSpPr>
          <p:cNvPr id="4" name="Straight Arrow Connector 3">
            <a:extLst>
              <a:ext uri="{FF2B5EF4-FFF2-40B4-BE49-F238E27FC236}">
                <a16:creationId xmlns:a16="http://schemas.microsoft.com/office/drawing/2014/main" id="{3DB015CF-8875-728B-3ADB-7B78B06EF9E6}"/>
              </a:ext>
            </a:extLst>
          </p:cNvPr>
          <p:cNvCxnSpPr>
            <a:cxnSpLocks/>
          </p:cNvCxnSpPr>
          <p:nvPr/>
        </p:nvCxnSpPr>
        <p:spPr>
          <a:xfrm>
            <a:off x="4547306" y="2780743"/>
            <a:ext cx="245524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71A78F-DD80-8F62-38F3-7EDC09327194}"/>
              </a:ext>
            </a:extLst>
          </p:cNvPr>
          <p:cNvPicPr>
            <a:picLocks noChangeAspect="1"/>
          </p:cNvPicPr>
          <p:nvPr/>
        </p:nvPicPr>
        <p:blipFill>
          <a:blip r:embed="rId4"/>
          <a:stretch>
            <a:fillRect/>
          </a:stretch>
        </p:blipFill>
        <p:spPr>
          <a:xfrm>
            <a:off x="1075680" y="1720970"/>
            <a:ext cx="4269470" cy="2534038"/>
          </a:xfrm>
          <a:prstGeom prst="rect">
            <a:avLst/>
          </a:prstGeom>
        </p:spPr>
      </p:pic>
      <p:sp>
        <p:nvSpPr>
          <p:cNvPr id="6" name="TextBox 6">
            <a:extLst>
              <a:ext uri="{FF2B5EF4-FFF2-40B4-BE49-F238E27FC236}">
                <a16:creationId xmlns:a16="http://schemas.microsoft.com/office/drawing/2014/main" id="{5C28B2AC-A881-E62A-A500-AFDDE490469D}"/>
              </a:ext>
            </a:extLst>
          </p:cNvPr>
          <p:cNvSpPr txBox="1"/>
          <p:nvPr/>
        </p:nvSpPr>
        <p:spPr>
          <a:xfrm>
            <a:off x="5526170" y="2517619"/>
            <a:ext cx="1648205" cy="215444"/>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1400">
                <a:latin typeface="Arial"/>
                <a:cs typeface="Arial"/>
              </a:rPr>
              <a:t>Anything wrong?</a:t>
            </a:r>
          </a:p>
        </p:txBody>
      </p:sp>
      <p:sp>
        <p:nvSpPr>
          <p:cNvPr id="7" name="TextBox 7">
            <a:extLst>
              <a:ext uri="{FF2B5EF4-FFF2-40B4-BE49-F238E27FC236}">
                <a16:creationId xmlns:a16="http://schemas.microsoft.com/office/drawing/2014/main" id="{11FC7773-05A5-CB85-D125-24C31C146A2B}"/>
              </a:ext>
            </a:extLst>
          </p:cNvPr>
          <p:cNvSpPr txBox="1"/>
          <p:nvPr/>
        </p:nvSpPr>
        <p:spPr>
          <a:xfrm>
            <a:off x="240792" y="5060865"/>
            <a:ext cx="4687970" cy="507831"/>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1100">
                <a:latin typeface="Arial"/>
                <a:cs typeface="Arial"/>
              </a:rPr>
              <a:t>Source: “A New Era in Software Security: Towards Self-Healing Software via Large Language Models and Formal Verification,” by Y. Charalambous et al. </a:t>
            </a:r>
            <a:r>
              <a:rPr lang="en-US" sz="1100" i="1" err="1">
                <a:latin typeface="Arial"/>
                <a:cs typeface="Arial"/>
              </a:rPr>
              <a:t>arXiv</a:t>
            </a:r>
            <a:r>
              <a:rPr lang="en-US" sz="1100" i="1">
                <a:latin typeface="Arial"/>
                <a:cs typeface="Arial"/>
              </a:rPr>
              <a:t> preprint, </a:t>
            </a:r>
            <a:r>
              <a:rPr lang="en-US" sz="1100">
                <a:latin typeface="Arial"/>
                <a:cs typeface="Arial"/>
              </a:rPr>
              <a:t>2023. https://</a:t>
            </a:r>
            <a:r>
              <a:rPr lang="en-US" sz="1100" err="1">
                <a:latin typeface="Arial"/>
                <a:cs typeface="Arial"/>
              </a:rPr>
              <a:t>arxiv.org</a:t>
            </a:r>
            <a:r>
              <a:rPr lang="en-US" sz="1100">
                <a:latin typeface="Arial"/>
                <a:cs typeface="Arial"/>
              </a:rPr>
              <a:t>/abs/2305.14752</a:t>
            </a:r>
          </a:p>
        </p:txBody>
      </p:sp>
      <p:sp>
        <p:nvSpPr>
          <p:cNvPr id="8" name="Rectangle 7">
            <a:extLst>
              <a:ext uri="{FF2B5EF4-FFF2-40B4-BE49-F238E27FC236}">
                <a16:creationId xmlns:a16="http://schemas.microsoft.com/office/drawing/2014/main" id="{D6F356AD-C43A-1E33-92D8-1C703806DCC0}"/>
              </a:ext>
            </a:extLst>
          </p:cNvPr>
          <p:cNvSpPr/>
          <p:nvPr/>
        </p:nvSpPr>
        <p:spPr>
          <a:xfrm>
            <a:off x="7285658" y="2150133"/>
            <a:ext cx="3735910" cy="137335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9pPr>
          </a:lstStyle>
          <a:p>
            <a:pPr algn="ctr"/>
            <a:endParaRPr lang="en-US"/>
          </a:p>
        </p:txBody>
      </p:sp>
      <p:sp>
        <p:nvSpPr>
          <p:cNvPr id="9" name="TextBox 9">
            <a:extLst>
              <a:ext uri="{FF2B5EF4-FFF2-40B4-BE49-F238E27FC236}">
                <a16:creationId xmlns:a16="http://schemas.microsoft.com/office/drawing/2014/main" id="{A6E8419D-0214-1000-D8C4-6ED2026D8FBD}"/>
              </a:ext>
            </a:extLst>
          </p:cNvPr>
          <p:cNvSpPr txBox="1"/>
          <p:nvPr/>
        </p:nvSpPr>
        <p:spPr>
          <a:xfrm>
            <a:off x="8711296" y="2517620"/>
            <a:ext cx="1536135" cy="430887"/>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2800">
                <a:latin typeface="Arial"/>
                <a:cs typeface="Arial"/>
              </a:rPr>
              <a:t>Nope!</a:t>
            </a:r>
          </a:p>
        </p:txBody>
      </p:sp>
    </p:spTree>
    <p:extLst>
      <p:ext uri="{BB962C8B-B14F-4D97-AF65-F5344CB8AC3E}">
        <p14:creationId xmlns:p14="http://schemas.microsoft.com/office/powerpoint/2010/main" val="329219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834C6-0FC0-89B8-2B97-D74230043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75F187-FBA5-B014-22DF-0811ADD607B5}"/>
              </a:ext>
            </a:extLst>
          </p:cNvPr>
          <p:cNvSpPr>
            <a:spLocks noGrp="1"/>
          </p:cNvSpPr>
          <p:nvPr>
            <p:ph type="title"/>
          </p:nvPr>
        </p:nvSpPr>
        <p:spPr/>
        <p:txBody>
          <a:bodyPr/>
          <a:lstStyle/>
          <a:p>
            <a:r>
              <a:rPr lang="en-US"/>
              <a:t>LLMs show potential for reasoning about code and repairing vulnerabilities</a:t>
            </a:r>
          </a:p>
        </p:txBody>
      </p:sp>
      <p:pic>
        <p:nvPicPr>
          <p:cNvPr id="3" name="Picture 2">
            <a:extLst>
              <a:ext uri="{FF2B5EF4-FFF2-40B4-BE49-F238E27FC236}">
                <a16:creationId xmlns:a16="http://schemas.microsoft.com/office/drawing/2014/main" id="{3306DFC0-3D90-C77C-9952-2C57DC867A3C}"/>
              </a:ext>
            </a:extLst>
          </p:cNvPr>
          <p:cNvPicPr>
            <a:picLocks noChangeAspect="1"/>
          </p:cNvPicPr>
          <p:nvPr/>
        </p:nvPicPr>
        <p:blipFill>
          <a:blip r:embed="rId3"/>
          <a:stretch>
            <a:fillRect/>
          </a:stretch>
        </p:blipFill>
        <p:spPr>
          <a:xfrm>
            <a:off x="6879258" y="1742438"/>
            <a:ext cx="4474542" cy="2001769"/>
          </a:xfrm>
          <a:prstGeom prst="rect">
            <a:avLst/>
          </a:prstGeom>
        </p:spPr>
      </p:pic>
      <p:cxnSp>
        <p:nvCxnSpPr>
          <p:cNvPr id="4" name="Straight Arrow Connector 3">
            <a:extLst>
              <a:ext uri="{FF2B5EF4-FFF2-40B4-BE49-F238E27FC236}">
                <a16:creationId xmlns:a16="http://schemas.microsoft.com/office/drawing/2014/main" id="{ABFC955E-20E9-3838-40E2-E10AFBC3F378}"/>
              </a:ext>
            </a:extLst>
          </p:cNvPr>
          <p:cNvCxnSpPr>
            <a:cxnSpLocks/>
          </p:cNvCxnSpPr>
          <p:nvPr/>
        </p:nvCxnSpPr>
        <p:spPr>
          <a:xfrm>
            <a:off x="4547306" y="2780743"/>
            <a:ext cx="245524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82F930B-FB91-03C7-0A2A-C1B1547342E2}"/>
              </a:ext>
            </a:extLst>
          </p:cNvPr>
          <p:cNvPicPr>
            <a:picLocks noChangeAspect="1"/>
          </p:cNvPicPr>
          <p:nvPr/>
        </p:nvPicPr>
        <p:blipFill>
          <a:blip r:embed="rId4"/>
          <a:stretch>
            <a:fillRect/>
          </a:stretch>
        </p:blipFill>
        <p:spPr>
          <a:xfrm>
            <a:off x="1075680" y="1720970"/>
            <a:ext cx="4269470" cy="2534038"/>
          </a:xfrm>
          <a:prstGeom prst="rect">
            <a:avLst/>
          </a:prstGeom>
        </p:spPr>
      </p:pic>
      <p:sp>
        <p:nvSpPr>
          <p:cNvPr id="6" name="TextBox 6">
            <a:extLst>
              <a:ext uri="{FF2B5EF4-FFF2-40B4-BE49-F238E27FC236}">
                <a16:creationId xmlns:a16="http://schemas.microsoft.com/office/drawing/2014/main" id="{E8AAA2B0-70BF-AA72-08ED-84CB40EF058E}"/>
              </a:ext>
            </a:extLst>
          </p:cNvPr>
          <p:cNvSpPr txBox="1"/>
          <p:nvPr/>
        </p:nvSpPr>
        <p:spPr>
          <a:xfrm>
            <a:off x="5477358" y="2312435"/>
            <a:ext cx="1648205" cy="430887"/>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1400">
                <a:latin typeface="Arial"/>
                <a:cs typeface="Arial"/>
              </a:rPr>
              <a:t>Prompt + hint from static analysis</a:t>
            </a:r>
          </a:p>
        </p:txBody>
      </p:sp>
      <p:sp>
        <p:nvSpPr>
          <p:cNvPr id="7" name="TextBox 7">
            <a:extLst>
              <a:ext uri="{FF2B5EF4-FFF2-40B4-BE49-F238E27FC236}">
                <a16:creationId xmlns:a16="http://schemas.microsoft.com/office/drawing/2014/main" id="{F427F56C-8E79-A3AD-99EF-9D3E03B1CCE0}"/>
              </a:ext>
            </a:extLst>
          </p:cNvPr>
          <p:cNvSpPr txBox="1"/>
          <p:nvPr/>
        </p:nvSpPr>
        <p:spPr>
          <a:xfrm>
            <a:off x="240792" y="5060865"/>
            <a:ext cx="4687970" cy="507831"/>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1100">
                <a:latin typeface="Arial"/>
                <a:cs typeface="Arial"/>
              </a:rPr>
              <a:t>Source: “A New Era in Software Security: Towards Self-Healing Software via Large Language Models and Formal Verification,” by Y. Charalambous et al. </a:t>
            </a:r>
            <a:r>
              <a:rPr lang="en-US" sz="1100" i="1" err="1">
                <a:latin typeface="Arial"/>
                <a:cs typeface="Arial"/>
              </a:rPr>
              <a:t>arXiv</a:t>
            </a:r>
            <a:r>
              <a:rPr lang="en-US" sz="1100" i="1">
                <a:latin typeface="Arial"/>
                <a:cs typeface="Arial"/>
              </a:rPr>
              <a:t> preprint, </a:t>
            </a:r>
            <a:r>
              <a:rPr lang="en-US" sz="1100">
                <a:latin typeface="Arial"/>
                <a:cs typeface="Arial"/>
              </a:rPr>
              <a:t>2023. https://</a:t>
            </a:r>
            <a:r>
              <a:rPr lang="en-US" sz="1100" err="1">
                <a:latin typeface="Arial"/>
                <a:cs typeface="Arial"/>
              </a:rPr>
              <a:t>arxiv.org</a:t>
            </a:r>
            <a:r>
              <a:rPr lang="en-US" sz="1100">
                <a:latin typeface="Arial"/>
                <a:cs typeface="Arial"/>
              </a:rPr>
              <a:t>/abs/2305.14752</a:t>
            </a:r>
          </a:p>
        </p:txBody>
      </p:sp>
      <p:sp>
        <p:nvSpPr>
          <p:cNvPr id="8" name="Rectangle 7">
            <a:extLst>
              <a:ext uri="{FF2B5EF4-FFF2-40B4-BE49-F238E27FC236}">
                <a16:creationId xmlns:a16="http://schemas.microsoft.com/office/drawing/2014/main" id="{120FBBA8-175F-DA07-2BED-EB610BAB566D}"/>
              </a:ext>
            </a:extLst>
          </p:cNvPr>
          <p:cNvSpPr/>
          <p:nvPr/>
        </p:nvSpPr>
        <p:spPr>
          <a:xfrm>
            <a:off x="7248574" y="2186709"/>
            <a:ext cx="3867746" cy="137335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9pPr>
          </a:lstStyle>
          <a:p>
            <a:pPr algn="ctr"/>
            <a:endParaRPr lang="en-US"/>
          </a:p>
        </p:txBody>
      </p:sp>
      <p:sp>
        <p:nvSpPr>
          <p:cNvPr id="10" name="TextBox 15">
            <a:extLst>
              <a:ext uri="{FF2B5EF4-FFF2-40B4-BE49-F238E27FC236}">
                <a16:creationId xmlns:a16="http://schemas.microsoft.com/office/drawing/2014/main" id="{60F4CD83-23DD-274B-4E0B-E9646CC872BF}"/>
              </a:ext>
            </a:extLst>
          </p:cNvPr>
          <p:cNvSpPr txBox="1"/>
          <p:nvPr/>
        </p:nvSpPr>
        <p:spPr>
          <a:xfrm>
            <a:off x="7634751" y="2350166"/>
            <a:ext cx="2963556" cy="1046440"/>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2800">
                <a:latin typeface="Arial"/>
                <a:cs typeface="Arial"/>
              </a:rPr>
              <a:t>Yes, actually… </a:t>
            </a:r>
            <a:r>
              <a:rPr lang="en-US" sz="2000">
                <a:latin typeface="Arial"/>
                <a:cs typeface="Arial"/>
              </a:rPr>
              <a:t>you’ve got an integer overflow there</a:t>
            </a:r>
            <a:endParaRPr lang="en-US" sz="2800">
              <a:latin typeface="Arial"/>
              <a:cs typeface="Arial"/>
            </a:endParaRPr>
          </a:p>
        </p:txBody>
      </p:sp>
      <p:pic>
        <p:nvPicPr>
          <p:cNvPr id="12" name="Picture 11">
            <a:extLst>
              <a:ext uri="{FF2B5EF4-FFF2-40B4-BE49-F238E27FC236}">
                <a16:creationId xmlns:a16="http://schemas.microsoft.com/office/drawing/2014/main" id="{BF3FAE65-4C74-524C-3A3C-AD736C78A162}"/>
              </a:ext>
            </a:extLst>
          </p:cNvPr>
          <p:cNvPicPr>
            <a:picLocks noChangeAspect="1"/>
          </p:cNvPicPr>
          <p:nvPr/>
        </p:nvPicPr>
        <p:blipFill>
          <a:blip r:embed="rId5"/>
          <a:stretch>
            <a:fillRect/>
          </a:stretch>
        </p:blipFill>
        <p:spPr>
          <a:xfrm>
            <a:off x="5591172" y="3781628"/>
            <a:ext cx="3654450" cy="2169219"/>
          </a:xfrm>
          <a:prstGeom prst="rect">
            <a:avLst/>
          </a:prstGeom>
        </p:spPr>
      </p:pic>
      <p:sp>
        <p:nvSpPr>
          <p:cNvPr id="13" name="TextBox 13">
            <a:extLst>
              <a:ext uri="{FF2B5EF4-FFF2-40B4-BE49-F238E27FC236}">
                <a16:creationId xmlns:a16="http://schemas.microsoft.com/office/drawing/2014/main" id="{F4055803-FD49-075B-C65B-481B8760A076}"/>
              </a:ext>
            </a:extLst>
          </p:cNvPr>
          <p:cNvSpPr txBox="1"/>
          <p:nvPr/>
        </p:nvSpPr>
        <p:spPr>
          <a:xfrm>
            <a:off x="9245622" y="5355360"/>
            <a:ext cx="1826690" cy="215444"/>
          </a:xfrm>
          <a:prstGeom prst="rect">
            <a:avLst/>
          </a:prstGeom>
          <a:noFill/>
        </p:spPr>
        <p:txBody>
          <a:bodyPr wrap="square" lIns="0" tIns="0" rIns="0" bIns="0" rtlCol="0">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1400">
                <a:latin typeface="Arial"/>
                <a:cs typeface="Arial"/>
              </a:rPr>
              <a:t>“Self-healed” code</a:t>
            </a:r>
          </a:p>
        </p:txBody>
      </p:sp>
      <p:cxnSp>
        <p:nvCxnSpPr>
          <p:cNvPr id="16" name="Elbow Connector 15">
            <a:extLst>
              <a:ext uri="{FF2B5EF4-FFF2-40B4-BE49-F238E27FC236}">
                <a16:creationId xmlns:a16="http://schemas.microsoft.com/office/drawing/2014/main" id="{D69A297C-E525-246F-1E56-DE4C6C519990}"/>
              </a:ext>
            </a:extLst>
          </p:cNvPr>
          <p:cNvCxnSpPr>
            <a:cxnSpLocks/>
            <a:stCxn id="3" idx="3"/>
            <a:endCxn id="12" idx="3"/>
          </p:cNvCxnSpPr>
          <p:nvPr/>
        </p:nvCxnSpPr>
        <p:spPr>
          <a:xfrm flipH="1">
            <a:off x="9245622" y="2743323"/>
            <a:ext cx="2108178" cy="2122915"/>
          </a:xfrm>
          <a:prstGeom prst="bentConnector3">
            <a:avLst>
              <a:gd name="adj1" fmla="val -1084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59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E5705-5273-B0D9-3222-0DE6CF389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A0B2D-2B57-E061-6F2B-8E2124865F00}"/>
              </a:ext>
            </a:extLst>
          </p:cNvPr>
          <p:cNvSpPr>
            <a:spLocks noGrp="1"/>
          </p:cNvSpPr>
          <p:nvPr>
            <p:ph type="title"/>
          </p:nvPr>
        </p:nvSpPr>
        <p:spPr/>
        <p:txBody>
          <a:bodyPr/>
          <a:lstStyle/>
          <a:p>
            <a:r>
              <a:rPr lang="en-US"/>
              <a:t>Lab Setup</a:t>
            </a:r>
          </a:p>
        </p:txBody>
      </p:sp>
    </p:spTree>
    <p:extLst>
      <p:ext uri="{BB962C8B-B14F-4D97-AF65-F5344CB8AC3E}">
        <p14:creationId xmlns:p14="http://schemas.microsoft.com/office/powerpoint/2010/main" val="629275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6D84-FE71-2373-A9AE-E6939851A056}"/>
              </a:ext>
            </a:extLst>
          </p:cNvPr>
          <p:cNvSpPr>
            <a:spLocks noGrp="1"/>
          </p:cNvSpPr>
          <p:nvPr>
            <p:ph type="title"/>
          </p:nvPr>
        </p:nvSpPr>
        <p:spPr/>
        <p:txBody>
          <a:bodyPr/>
          <a:lstStyle/>
          <a:p>
            <a:r>
              <a:rPr lang="en-US"/>
              <a:t>Data Science Tools</a:t>
            </a:r>
          </a:p>
        </p:txBody>
      </p:sp>
      <p:sp>
        <p:nvSpPr>
          <p:cNvPr id="4" name="Text Placeholder 5">
            <a:extLst>
              <a:ext uri="{FF2B5EF4-FFF2-40B4-BE49-F238E27FC236}">
                <a16:creationId xmlns:a16="http://schemas.microsoft.com/office/drawing/2014/main" id="{2CA3C62A-410C-3C47-A8DA-02FA9888F649}"/>
              </a:ext>
            </a:extLst>
          </p:cNvPr>
          <p:cNvSpPr>
            <a:spLocks noGrp="1"/>
          </p:cNvSpPr>
          <p:nvPr/>
        </p:nvSpPr>
        <p:spPr>
          <a:xfrm>
            <a:off x="838200" y="1489742"/>
            <a:ext cx="8610600" cy="3850198"/>
          </a:xfrm>
          <a:prstGeom prst="rect">
            <a:avLst/>
          </a:prstGeom>
        </p:spPr>
        <p:txBody>
          <a:bodyPr lIns="0" tIns="0" rIns="0" bIns="0"/>
          <a:lstStyle>
            <a:lvl1pPr marL="0" marR="0" indent="0" algn="l" defTabSz="730857" rtl="0" eaLnBrk="1" latinLnBrk="0" hangingPunct="1">
              <a:lnSpc>
                <a:spcPct val="130000"/>
              </a:lnSpc>
              <a:spcBef>
                <a:spcPts val="0"/>
              </a:spcBef>
              <a:spcAft>
                <a:spcPts val="0"/>
              </a:spcAft>
              <a:buClrTx/>
              <a:buSzPct val="100000"/>
              <a:buFontTx/>
              <a:buNone/>
              <a:tabLst/>
              <a:defRPr sz="1900" b="1"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0" lvl="1" indent="0">
              <a:spcBef>
                <a:spcPts val="750"/>
              </a:spcBef>
              <a:buNone/>
            </a:pPr>
            <a:r>
              <a:rPr lang="en-US" sz="1800" b="1">
                <a:solidFill>
                  <a:schemeClr val="tx1"/>
                </a:solidFill>
                <a:latin typeface="+mn-lt"/>
                <a:cs typeface="Arial" panose="020B0604020202020204" pitchFamily="34" charset="0"/>
              </a:rPr>
              <a:t>Coding-based tools</a:t>
            </a:r>
          </a:p>
          <a:p>
            <a:pPr lvl="1"/>
            <a:r>
              <a:rPr lang="en-US" sz="1800">
                <a:solidFill>
                  <a:schemeClr val="tx1"/>
                </a:solidFill>
                <a:latin typeface="+mn-lt"/>
                <a:cs typeface="Arial" panose="020B0604020202020204" pitchFamily="34" charset="0"/>
              </a:rPr>
              <a:t>Python		(general programming language, many data science libraries)</a:t>
            </a:r>
          </a:p>
          <a:p>
            <a:pPr lvl="1"/>
            <a:r>
              <a:rPr lang="en-US" sz="1800">
                <a:solidFill>
                  <a:schemeClr val="tx1"/>
                </a:solidFill>
                <a:latin typeface="+mn-lt"/>
                <a:cs typeface="Arial" panose="020B0604020202020204" pitchFamily="34" charset="0"/>
              </a:rPr>
              <a:t>R 			(statistics)</a:t>
            </a:r>
          </a:p>
          <a:p>
            <a:pPr lvl="1"/>
            <a:r>
              <a:rPr lang="en-US" sz="1800">
                <a:solidFill>
                  <a:schemeClr val="tx1"/>
                </a:solidFill>
                <a:latin typeface="+mn-lt"/>
                <a:cs typeface="Arial" panose="020B0604020202020204" pitchFamily="34" charset="0"/>
              </a:rPr>
              <a:t>MATLAB</a:t>
            </a:r>
          </a:p>
          <a:p>
            <a:pPr marL="7613" lvl="1" indent="0">
              <a:buNone/>
            </a:pPr>
            <a:endParaRPr lang="en-US" sz="1800">
              <a:solidFill>
                <a:schemeClr val="tx1"/>
              </a:solidFill>
              <a:latin typeface="+mn-lt"/>
              <a:cs typeface="Arial" panose="020B0604020202020204" pitchFamily="34" charset="0"/>
            </a:endParaRPr>
          </a:p>
          <a:p>
            <a:pPr marL="0" lvl="1" indent="0">
              <a:spcBef>
                <a:spcPts val="750"/>
              </a:spcBef>
              <a:buNone/>
            </a:pPr>
            <a:r>
              <a:rPr lang="en-US" sz="1800" b="1">
                <a:solidFill>
                  <a:schemeClr val="tx1"/>
                </a:solidFill>
                <a:latin typeface="+mn-lt"/>
                <a:cs typeface="Arial" panose="020B0604020202020204" pitchFamily="34" charset="0"/>
              </a:rPr>
              <a:t>No-code / low-code</a:t>
            </a:r>
          </a:p>
          <a:p>
            <a:pPr lvl="1"/>
            <a:r>
              <a:rPr lang="en-US" sz="1800">
                <a:solidFill>
                  <a:schemeClr val="tx1"/>
                </a:solidFill>
                <a:latin typeface="+mn-lt"/>
                <a:cs typeface="Arial" panose="020B0604020202020204" pitchFamily="34" charset="0"/>
              </a:rPr>
              <a:t>Excel			(spreadsheet)</a:t>
            </a:r>
          </a:p>
          <a:p>
            <a:pPr lvl="1"/>
            <a:r>
              <a:rPr lang="en-US" sz="1800">
                <a:solidFill>
                  <a:schemeClr val="tx1"/>
                </a:solidFill>
                <a:latin typeface="+mn-lt"/>
                <a:cs typeface="Arial" panose="020B0604020202020204" pitchFamily="34" charset="0"/>
              </a:rPr>
              <a:t>Orange		(drag-and-drop machine learning)</a:t>
            </a:r>
          </a:p>
          <a:p>
            <a:pPr marL="0" lvl="1" indent="0">
              <a:spcBef>
                <a:spcPts val="750"/>
              </a:spcBef>
              <a:buNone/>
            </a:pPr>
            <a:endParaRPr lang="en-US" sz="1800" b="1">
              <a:solidFill>
                <a:schemeClr val="tx1"/>
              </a:solidFill>
              <a:latin typeface="+mn-lt"/>
              <a:cs typeface="Arial" panose="020B0604020202020204" pitchFamily="34" charset="0"/>
            </a:endParaRPr>
          </a:p>
          <a:p>
            <a:pPr marL="0" lvl="1" indent="0">
              <a:spcBef>
                <a:spcPts val="750"/>
              </a:spcBef>
              <a:buNone/>
            </a:pPr>
            <a:r>
              <a:rPr lang="en-US" sz="1800" b="1" i="1" u="sng">
                <a:solidFill>
                  <a:schemeClr val="tx1"/>
                </a:solidFill>
                <a:latin typeface="+mn-lt"/>
                <a:cs typeface="Arial" panose="020B0604020202020204" pitchFamily="34" charset="0"/>
              </a:rPr>
              <a:t>Many</a:t>
            </a:r>
            <a:r>
              <a:rPr lang="en-US" sz="1800" b="1">
                <a:solidFill>
                  <a:schemeClr val="tx1"/>
                </a:solidFill>
                <a:latin typeface="+mn-lt"/>
                <a:cs typeface="Arial" panose="020B0604020202020204" pitchFamily="34" charset="0"/>
              </a:rPr>
              <a:t> other options</a:t>
            </a:r>
          </a:p>
        </p:txBody>
      </p:sp>
    </p:spTree>
    <p:extLst>
      <p:ext uri="{BB962C8B-B14F-4D97-AF65-F5344CB8AC3E}">
        <p14:creationId xmlns:p14="http://schemas.microsoft.com/office/powerpoint/2010/main" val="127776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7DFD-9752-40F7-E5F8-044ECDB21417}"/>
              </a:ext>
            </a:extLst>
          </p:cNvPr>
          <p:cNvSpPr>
            <a:spLocks noGrp="1"/>
          </p:cNvSpPr>
          <p:nvPr>
            <p:ph type="title"/>
          </p:nvPr>
        </p:nvSpPr>
        <p:spPr/>
        <p:txBody>
          <a:bodyPr/>
          <a:lstStyle/>
          <a:p>
            <a:r>
              <a:rPr lang="en-US"/>
              <a:t>Why Python?</a:t>
            </a:r>
          </a:p>
        </p:txBody>
      </p:sp>
      <p:sp>
        <p:nvSpPr>
          <p:cNvPr id="3" name="Text Placeholder 2">
            <a:extLst>
              <a:ext uri="{FF2B5EF4-FFF2-40B4-BE49-F238E27FC236}">
                <a16:creationId xmlns:a16="http://schemas.microsoft.com/office/drawing/2014/main" id="{7B07F4E8-BCA0-169D-9A18-0F06C3C0A408}"/>
              </a:ext>
            </a:extLst>
          </p:cNvPr>
          <p:cNvSpPr>
            <a:spLocks noGrp="1"/>
          </p:cNvSpPr>
          <p:nvPr/>
        </p:nvSpPr>
        <p:spPr>
          <a:xfrm>
            <a:off x="838200" y="1550987"/>
            <a:ext cx="8610600" cy="3850198"/>
          </a:xfrm>
          <a:prstGeom prst="rect">
            <a:avLst/>
          </a:prstGeom>
        </p:spPr>
        <p:txBody>
          <a:bodyPr lIns="0" tIns="0" rIns="0" bIns="0"/>
          <a:lstStyle>
            <a:lvl1pPr marL="0" marR="0" indent="0" algn="l" defTabSz="730857" rtl="0" eaLnBrk="1" latinLnBrk="0" hangingPunct="1">
              <a:lnSpc>
                <a:spcPct val="130000"/>
              </a:lnSpc>
              <a:spcBef>
                <a:spcPts val="0"/>
              </a:spcBef>
              <a:spcAft>
                <a:spcPts val="0"/>
              </a:spcAft>
              <a:buClrTx/>
              <a:buSzPct val="100000"/>
              <a:buFontTx/>
              <a:buNone/>
              <a:tabLst/>
              <a:defRPr sz="1900" b="1"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342900" indent="-342900">
              <a:buFont typeface="Arial" panose="020B0604020202020204" pitchFamily="34" charset="0"/>
              <a:buChar char="•"/>
            </a:pPr>
            <a:r>
              <a:rPr lang="en-US" sz="2000">
                <a:solidFill>
                  <a:schemeClr val="tx1"/>
                </a:solidFill>
                <a:effectLst/>
                <a:latin typeface="+mn-lt"/>
              </a:rPr>
              <a:t>Simple Syntax</a:t>
            </a:r>
          </a:p>
          <a:p>
            <a:pPr marL="479936" lvl="1" indent="-342900"/>
            <a:r>
              <a:rPr lang="en-US" sz="1800">
                <a:solidFill>
                  <a:schemeClr val="tx1"/>
                </a:solidFill>
                <a:latin typeface="+mn-lt"/>
              </a:rPr>
              <a:t>Easy to read and write</a:t>
            </a:r>
            <a:endParaRPr lang="en-US" sz="1800">
              <a:solidFill>
                <a:schemeClr val="tx1"/>
              </a:solidFill>
              <a:effectLst/>
              <a:latin typeface="+mn-lt"/>
            </a:endParaRPr>
          </a:p>
          <a:p>
            <a:pPr marL="342900" indent="-342900">
              <a:buFont typeface="Arial" panose="020B0604020202020204" pitchFamily="34" charset="0"/>
              <a:buChar char="•"/>
            </a:pPr>
            <a:r>
              <a:rPr lang="en-US" sz="2000">
                <a:solidFill>
                  <a:schemeClr val="tx1"/>
                </a:solidFill>
                <a:effectLst/>
                <a:latin typeface="+mn-lt"/>
              </a:rPr>
              <a:t>Inter</a:t>
            </a:r>
            <a:r>
              <a:rPr lang="en-US" sz="2000">
                <a:solidFill>
                  <a:schemeClr val="tx1"/>
                </a:solidFill>
                <a:latin typeface="+mn-lt"/>
              </a:rPr>
              <a:t>preted Language</a:t>
            </a:r>
          </a:p>
          <a:p>
            <a:pPr marL="479936" lvl="1" indent="-342900"/>
            <a:r>
              <a:rPr lang="en-US" sz="1800">
                <a:solidFill>
                  <a:schemeClr val="tx1"/>
                </a:solidFill>
                <a:latin typeface="+mn-lt"/>
              </a:rPr>
              <a:t>Executes code line-by-line</a:t>
            </a:r>
          </a:p>
          <a:p>
            <a:pPr marL="479936" lvl="1" indent="-342900"/>
            <a:r>
              <a:rPr lang="en-US" sz="1800">
                <a:solidFill>
                  <a:schemeClr val="tx1"/>
                </a:solidFill>
                <a:effectLst/>
                <a:latin typeface="+mn-lt"/>
              </a:rPr>
              <a:t>Rea</a:t>
            </a:r>
            <a:r>
              <a:rPr lang="en-US" sz="1800">
                <a:solidFill>
                  <a:schemeClr val="tx1"/>
                </a:solidFill>
                <a:latin typeface="+mn-lt"/>
              </a:rPr>
              <a:t>ds and executes source code directly – no need for a compiler</a:t>
            </a:r>
          </a:p>
          <a:p>
            <a:pPr marL="342900" indent="-342900">
              <a:buFont typeface="Arial" panose="020B0604020202020204" pitchFamily="34" charset="0"/>
              <a:buChar char="•"/>
            </a:pPr>
            <a:r>
              <a:rPr lang="en-US" sz="2000">
                <a:solidFill>
                  <a:schemeClr val="tx1"/>
                </a:solidFill>
                <a:effectLst/>
                <a:latin typeface="+mn-lt"/>
              </a:rPr>
              <a:t>Open Source</a:t>
            </a:r>
            <a:endParaRPr lang="en-US" sz="2000">
              <a:solidFill>
                <a:schemeClr val="tx1"/>
              </a:solidFill>
              <a:latin typeface="+mn-lt"/>
            </a:endParaRPr>
          </a:p>
          <a:p>
            <a:pPr marL="479936" lvl="1" indent="-342900"/>
            <a:r>
              <a:rPr lang="en-US" sz="1800">
                <a:solidFill>
                  <a:schemeClr val="tx1"/>
                </a:solidFill>
                <a:effectLst/>
                <a:latin typeface="+mn-lt"/>
              </a:rPr>
              <a:t>Extensive library ecosystem created and maintained by the community</a:t>
            </a:r>
          </a:p>
          <a:p>
            <a:pPr marL="479936" lvl="1" indent="-342900"/>
            <a:r>
              <a:rPr lang="en-US" sz="1800">
                <a:solidFill>
                  <a:schemeClr val="tx1"/>
                </a:solidFill>
                <a:effectLst/>
                <a:latin typeface="+mn-lt"/>
              </a:rPr>
              <a:t>Vibrant community with extensive documentation and tuto</a:t>
            </a:r>
            <a:r>
              <a:rPr lang="en-US" sz="1800">
                <a:solidFill>
                  <a:schemeClr val="tx1"/>
                </a:solidFill>
                <a:latin typeface="+mn-lt"/>
              </a:rPr>
              <a:t>rials</a:t>
            </a:r>
          </a:p>
        </p:txBody>
      </p:sp>
      <p:pic>
        <p:nvPicPr>
          <p:cNvPr id="4" name="Picture 3" descr="Graphical user interface, text, application&#10;&#10;Description automatically generated">
            <a:extLst>
              <a:ext uri="{FF2B5EF4-FFF2-40B4-BE49-F238E27FC236}">
                <a16:creationId xmlns:a16="http://schemas.microsoft.com/office/drawing/2014/main" id="{35789BCF-BB6A-11AA-4F3E-E638BAA89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488" y="1487741"/>
            <a:ext cx="5826312" cy="1325563"/>
          </a:xfrm>
          <a:prstGeom prst="rect">
            <a:avLst/>
          </a:prstGeom>
        </p:spPr>
      </p:pic>
    </p:spTree>
    <p:extLst>
      <p:ext uri="{BB962C8B-B14F-4D97-AF65-F5344CB8AC3E}">
        <p14:creationId xmlns:p14="http://schemas.microsoft.com/office/powerpoint/2010/main" val="57868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D8DEBB3F-A97F-35C9-8300-B3AFAFE1E63A}"/>
              </a:ext>
            </a:extLst>
          </p:cNvPr>
          <p:cNvSpPr txBox="1">
            <a:spLocks/>
          </p:cNvSpPr>
          <p:nvPr/>
        </p:nvSpPr>
        <p:spPr>
          <a:xfrm>
            <a:off x="576625" y="481476"/>
            <a:ext cx="11038750" cy="5332728"/>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000"/>
              <a:t>Copyright 2025 Carnegie Mellon University.</a:t>
            </a:r>
          </a:p>
          <a:p>
            <a:pPr marL="0" indent="0">
              <a:buNone/>
            </a:pPr>
            <a:r>
              <a:rPr lang="en-US" sz="1000"/>
              <a:t>This material is based upon work funded and supported by the Department of Defense under Contract No. FA8702-15-D-0002 with Carnegie Mellon University for the operation of the Software Engineering Institute, a federally funded research and development center.  </a:t>
            </a:r>
          </a:p>
          <a:p>
            <a:pPr marL="0" indent="0">
              <a:buNone/>
            </a:pPr>
            <a:endParaRPr lang="en-US" sz="1000"/>
          </a:p>
          <a:p>
            <a:pPr marL="0" indent="0">
              <a:buNone/>
            </a:pPr>
            <a:r>
              <a:rPr lang="en-US" sz="1000"/>
              <a:t>The view, opinions, and/or findings contained in this material are those of the author(s) and should not be construed as an official Government position, policy, or decision, unless designated by other documentation.  </a:t>
            </a:r>
          </a:p>
          <a:p>
            <a:pPr marL="0" indent="0">
              <a:buNone/>
            </a:pPr>
            <a:endParaRPr lang="en-US" sz="1000"/>
          </a:p>
          <a:p>
            <a:pPr marL="0" indent="0">
              <a:buNone/>
            </a:pPr>
            <a:r>
              <a:rPr lang="en-US" sz="1000"/>
              <a:t>References herein to any specific entity, product, process, or service by trade name, trade mark, manufacturer, or otherwise, does not necessarily constitute or imply its endorsement, recommendation, or favoring by Carnegie Mellon University or its Software Engineering Institute nor of Carnegie Mellon University - Software Engineering Institute by any such named or represented entity.</a:t>
            </a:r>
          </a:p>
          <a:p>
            <a:pPr marL="0" indent="0">
              <a:buNone/>
            </a:pPr>
            <a:endParaRPr lang="en-US" sz="1000"/>
          </a:p>
          <a:p>
            <a:pPr marL="0" indent="0">
              <a:buNone/>
            </a:pPr>
            <a:r>
              <a:rPr lang="en-US" sz="1000"/>
              <a:t>NO WARRANTY. THIS CARNEGIE MELLON UNIVERSITY AND SOFTWARE ENGINEERING INSTITUTE MATERIAL IS FURNISHED ON AN "AS-IS" BASIS. CARNEGIE MELLON UNIVERSITY MAKES NO WARRANTIES OF ANY KIND, EITHER EXPRESSED OR IMPLIED, AS TO ANY MATTER INCLUDING, BUT NOT LIMITED TO, WARRANTY OF FITNESS FOR PURPOSE OR MERCHANTABILITY, EXCLUSIVITY, OR RESULTS OBTAINED FROM USE OF THE MATERIAL. CARNEGIE MELLON UNIVERSITY DOES NOT MAKE ANY WARRANTY OF ANY KIND WITH RESPECT TO FREEDOM FROM PATENT, TRADEMARK, OR COPYRIGHT INFRINGEMENT.</a:t>
            </a:r>
          </a:p>
          <a:p>
            <a:pPr marL="0" indent="0">
              <a:buNone/>
            </a:pPr>
            <a:endParaRPr lang="en-US" sz="1000"/>
          </a:p>
          <a:p>
            <a:pPr marL="0" indent="0">
              <a:buNone/>
            </a:pPr>
            <a:r>
              <a:rPr lang="en-US" sz="1000"/>
              <a:t>[DISTRIBUTION STATEMENT A] This material has been approved for public release and unlimited distribution.  Please see Copyright notice for non-US Government use and distribution.</a:t>
            </a:r>
          </a:p>
          <a:p>
            <a:pPr marL="0" indent="0">
              <a:buNone/>
            </a:pPr>
            <a:endParaRPr lang="en-US" sz="1000"/>
          </a:p>
          <a:p>
            <a:pPr marL="0" indent="0">
              <a:buNone/>
            </a:pPr>
            <a:r>
              <a:rPr lang="en-US" sz="1000"/>
              <a:t>This material may be reproduced in its entirety, without modification, and freely distributed in written or electronic form without requesting formal permission. Permission is required for any other use.  Requests for permission should be directed to the Software Engineering Institute at </a:t>
            </a:r>
            <a:r>
              <a:rPr lang="en-US" sz="1000" err="1"/>
              <a:t>permission@sei.cmu.edu</a:t>
            </a:r>
            <a:r>
              <a:rPr lang="en-US" sz="1000"/>
              <a:t>.</a:t>
            </a:r>
          </a:p>
          <a:p>
            <a:pPr marL="0" indent="0">
              <a:buNone/>
            </a:pPr>
            <a:endParaRPr lang="en-US" sz="1000"/>
          </a:p>
          <a:p>
            <a:pPr marL="0" indent="0">
              <a:buNone/>
            </a:pPr>
            <a:r>
              <a:rPr lang="en-US" sz="1000"/>
              <a:t>CERT® and Carnegie Mellon® are registered in the U.S. Patent and Trademark Office by Carnegie Mellon University.</a:t>
            </a:r>
          </a:p>
          <a:p>
            <a:pPr marL="0" indent="0">
              <a:buNone/>
            </a:pPr>
            <a:endParaRPr lang="en-US" sz="1000"/>
          </a:p>
          <a:p>
            <a:pPr marL="0" indent="0">
              <a:buNone/>
            </a:pPr>
            <a:r>
              <a:rPr lang="en-US" sz="1000"/>
              <a:t>DM24-0966</a:t>
            </a:r>
          </a:p>
        </p:txBody>
      </p:sp>
    </p:spTree>
    <p:extLst>
      <p:ext uri="{BB962C8B-B14F-4D97-AF65-F5344CB8AC3E}">
        <p14:creationId xmlns:p14="http://schemas.microsoft.com/office/powerpoint/2010/main" val="1333967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07F4-40B3-E325-468E-D64998CDF222}"/>
              </a:ext>
            </a:extLst>
          </p:cNvPr>
          <p:cNvSpPr>
            <a:spLocks noGrp="1"/>
          </p:cNvSpPr>
          <p:nvPr>
            <p:ph type="title"/>
          </p:nvPr>
        </p:nvSpPr>
        <p:spPr/>
        <p:txBody>
          <a:bodyPr/>
          <a:lstStyle/>
          <a:p>
            <a:r>
              <a:rPr lang="en-US"/>
              <a:t>Lab Environment</a:t>
            </a:r>
          </a:p>
        </p:txBody>
      </p:sp>
      <p:sp>
        <p:nvSpPr>
          <p:cNvPr id="3" name="Text Placeholder 2">
            <a:extLst>
              <a:ext uri="{FF2B5EF4-FFF2-40B4-BE49-F238E27FC236}">
                <a16:creationId xmlns:a16="http://schemas.microsoft.com/office/drawing/2014/main" id="{2CBC8D34-EB49-AF9D-6C7B-E9BC40FABB7A}"/>
              </a:ext>
            </a:extLst>
          </p:cNvPr>
          <p:cNvSpPr>
            <a:spLocks noGrp="1"/>
          </p:cNvSpPr>
          <p:nvPr/>
        </p:nvSpPr>
        <p:spPr>
          <a:xfrm>
            <a:off x="838200" y="1503901"/>
            <a:ext cx="8610600" cy="3850198"/>
          </a:xfrm>
          <a:prstGeom prst="rect">
            <a:avLst/>
          </a:prstGeom>
        </p:spPr>
        <p:txBody>
          <a:bodyPr lIns="0" tIns="0" rIns="0" bIns="0"/>
          <a:lstStyle>
            <a:lvl1pPr marL="0" marR="0" indent="0" algn="l" defTabSz="730857" rtl="0" eaLnBrk="1" latinLnBrk="0" hangingPunct="1">
              <a:lnSpc>
                <a:spcPct val="130000"/>
              </a:lnSpc>
              <a:spcBef>
                <a:spcPts val="0"/>
              </a:spcBef>
              <a:spcAft>
                <a:spcPts val="0"/>
              </a:spcAft>
              <a:buClrTx/>
              <a:buSzPct val="100000"/>
              <a:buFontTx/>
              <a:buNone/>
              <a:tabLst/>
              <a:defRPr sz="1900" b="1"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lvl="1">
              <a:spcBef>
                <a:spcPts val="1200"/>
              </a:spcBef>
            </a:pPr>
            <a:r>
              <a:rPr lang="en-US" sz="2000" b="1">
                <a:solidFill>
                  <a:schemeClr val="tx1"/>
                </a:solidFill>
                <a:latin typeface="+mn-lt"/>
                <a:cs typeface="Arial" panose="020B0604020202020204" pitchFamily="34" charset="0"/>
              </a:rPr>
              <a:t>Google </a:t>
            </a:r>
            <a:r>
              <a:rPr lang="en-US" sz="2000" b="1" err="1">
                <a:solidFill>
                  <a:schemeClr val="tx1"/>
                </a:solidFill>
                <a:latin typeface="+mn-lt"/>
                <a:cs typeface="Arial" panose="020B0604020202020204" pitchFamily="34" charset="0"/>
              </a:rPr>
              <a:t>Colaboratory</a:t>
            </a:r>
            <a:r>
              <a:rPr lang="en-US" sz="2000" b="1">
                <a:solidFill>
                  <a:schemeClr val="tx1"/>
                </a:solidFill>
                <a:latin typeface="+mn-lt"/>
                <a:cs typeface="Arial" panose="020B0604020202020204" pitchFamily="34" charset="0"/>
              </a:rPr>
              <a:t> (</a:t>
            </a:r>
            <a:r>
              <a:rPr lang="en-US" sz="2000" b="1" err="1">
                <a:solidFill>
                  <a:schemeClr val="tx1"/>
                </a:solidFill>
                <a:latin typeface="+mn-lt"/>
                <a:cs typeface="Arial" panose="020B0604020202020204" pitchFamily="34" charset="0"/>
              </a:rPr>
              <a:t>Colab</a:t>
            </a:r>
            <a:r>
              <a:rPr lang="en-US" sz="2000" b="1">
                <a:solidFill>
                  <a:schemeClr val="tx1"/>
                </a:solidFill>
                <a:latin typeface="+mn-lt"/>
                <a:cs typeface="Arial" panose="020B0604020202020204" pitchFamily="34" charset="0"/>
              </a:rPr>
              <a:t>)</a:t>
            </a:r>
          </a:p>
          <a:p>
            <a:pPr lvl="2"/>
            <a:r>
              <a:rPr lang="en-US" sz="2000">
                <a:solidFill>
                  <a:schemeClr val="tx1"/>
                </a:solidFill>
                <a:latin typeface="+mn-lt"/>
                <a:cs typeface="Arial" panose="020B0604020202020204" pitchFamily="34" charset="0"/>
              </a:rPr>
              <a:t>Online alternative to local Jupyter installation</a:t>
            </a:r>
          </a:p>
          <a:p>
            <a:pPr lvl="2"/>
            <a:r>
              <a:rPr lang="en-US" sz="2000">
                <a:solidFill>
                  <a:schemeClr val="tx1"/>
                </a:solidFill>
                <a:latin typeface="+mn-lt"/>
                <a:cs typeface="Arial" panose="020B0604020202020204" pitchFamily="34" charset="0"/>
              </a:rPr>
              <a:t>Free data analysis and machine learning tool</a:t>
            </a:r>
          </a:p>
          <a:p>
            <a:pPr lvl="2"/>
            <a:r>
              <a:rPr lang="en-US" sz="2000">
                <a:solidFill>
                  <a:schemeClr val="tx1"/>
                </a:solidFill>
                <a:latin typeface="+mn-lt"/>
                <a:cs typeface="Arial" panose="020B0604020202020204" pitchFamily="34" charset="0"/>
              </a:rPr>
              <a:t>Write and execute python code in a browser</a:t>
            </a:r>
          </a:p>
          <a:p>
            <a:pPr lvl="2"/>
            <a:r>
              <a:rPr lang="en-US" sz="2000">
                <a:solidFill>
                  <a:schemeClr val="tx1"/>
                </a:solidFill>
                <a:latin typeface="+mn-lt"/>
                <a:cs typeface="Arial" panose="020B0604020202020204" pitchFamily="34" charset="0"/>
              </a:rPr>
              <a:t>Mix rich text, coding, and code output into a well-formatted PDF report</a:t>
            </a:r>
          </a:p>
          <a:p>
            <a:pPr lvl="2"/>
            <a:r>
              <a:rPr lang="en-US" sz="2000">
                <a:solidFill>
                  <a:schemeClr val="tx1"/>
                </a:solidFill>
                <a:latin typeface="+mn-lt"/>
                <a:cs typeface="Arial" panose="020B0604020202020204" pitchFamily="34" charset="0"/>
              </a:rPr>
              <a:t>No installations required</a:t>
            </a:r>
          </a:p>
          <a:p>
            <a:pPr lvl="2"/>
            <a:r>
              <a:rPr lang="en-US" sz="2000" b="1">
                <a:solidFill>
                  <a:schemeClr val="tx1"/>
                </a:solidFill>
                <a:latin typeface="+mn-lt"/>
                <a:cs typeface="Arial" panose="020B0604020202020204" pitchFamily="34" charset="0"/>
              </a:rPr>
              <a:t>Requires a Gmail account</a:t>
            </a:r>
            <a:endParaRPr lang="en-US" sz="2000">
              <a:solidFill>
                <a:schemeClr val="tx1"/>
              </a:solidFill>
              <a:latin typeface="+mn-lt"/>
              <a:cs typeface="Arial" panose="020B0604020202020204" pitchFamily="34" charset="0"/>
            </a:endParaRPr>
          </a:p>
          <a:p>
            <a:pPr lvl="2"/>
            <a:r>
              <a:rPr lang="en-US" sz="2000">
                <a:solidFill>
                  <a:schemeClr val="tx1"/>
                </a:solidFill>
                <a:latin typeface="+mn-lt"/>
                <a:cs typeface="Arial" panose="020B0604020202020204" pitchFamily="34" charset="0"/>
                <a:hlinkClick r:id="rId2"/>
              </a:rPr>
              <a:t>https://colab.research.google.com</a:t>
            </a:r>
            <a:endParaRPr lang="en-US" sz="2000">
              <a:solidFill>
                <a:schemeClr val="tx1"/>
              </a:solidFill>
              <a:latin typeface="+mn-lt"/>
              <a:cs typeface="Arial" panose="020B0604020202020204" pitchFamily="34" charset="0"/>
            </a:endParaRPr>
          </a:p>
          <a:p>
            <a:endParaRPr lang="en-US" sz="2400">
              <a:solidFill>
                <a:schemeClr val="tx1"/>
              </a:solidFill>
            </a:endParaRPr>
          </a:p>
        </p:txBody>
      </p:sp>
    </p:spTree>
    <p:extLst>
      <p:ext uri="{BB962C8B-B14F-4D97-AF65-F5344CB8AC3E}">
        <p14:creationId xmlns:p14="http://schemas.microsoft.com/office/powerpoint/2010/main" val="2161089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5D6CF-34F2-9ECB-F9F1-172225B58AD2}"/>
              </a:ext>
            </a:extLst>
          </p:cNvPr>
          <p:cNvSpPr>
            <a:spLocks noGrp="1"/>
          </p:cNvSpPr>
          <p:nvPr>
            <p:ph type="title"/>
          </p:nvPr>
        </p:nvSpPr>
        <p:spPr/>
        <p:txBody>
          <a:bodyPr/>
          <a:lstStyle/>
          <a:p>
            <a:r>
              <a:rPr lang="en-US" err="1"/>
              <a:t>Colab</a:t>
            </a:r>
            <a:r>
              <a:rPr lang="en-US"/>
              <a:t>: Getting Started – 1 </a:t>
            </a:r>
          </a:p>
        </p:txBody>
      </p:sp>
      <p:sp>
        <p:nvSpPr>
          <p:cNvPr id="3" name="Content Placeholder 2">
            <a:extLst>
              <a:ext uri="{FF2B5EF4-FFF2-40B4-BE49-F238E27FC236}">
                <a16:creationId xmlns:a16="http://schemas.microsoft.com/office/drawing/2014/main" id="{310C1BC9-69FF-914E-B703-B564B563465B}"/>
              </a:ext>
            </a:extLst>
          </p:cNvPr>
          <p:cNvSpPr>
            <a:spLocks noGrp="1"/>
          </p:cNvSpPr>
          <p:nvPr/>
        </p:nvSpPr>
        <p:spPr>
          <a:xfrm>
            <a:off x="753979" y="1319580"/>
            <a:ext cx="9223978" cy="405039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521419" lvl="1" indent="-379213">
              <a:buFont typeface="+mj-lt"/>
              <a:buAutoNum type="arabicPeriod"/>
            </a:pPr>
            <a:r>
              <a:rPr lang="en-US" sz="2000">
                <a:latin typeface="+mn-lt"/>
              </a:rPr>
              <a:t>Go to </a:t>
            </a:r>
            <a:r>
              <a:rPr lang="en-US" sz="2000">
                <a:solidFill>
                  <a:srgbClr val="0563C1"/>
                </a:solidFill>
                <a:latin typeface="+mn-lt"/>
                <a:hlinkClick r:id="rId2">
                  <a:extLst>
                    <a:ext uri="{A12FA001-AC4F-418D-AE19-62706E023703}">
                      <ahyp:hlinkClr xmlns:ahyp="http://schemas.microsoft.com/office/drawing/2018/hyperlinkcolor" val="tx"/>
                    </a:ext>
                  </a:extLst>
                </a:hlinkClick>
              </a:rPr>
              <a:t>https://colab.research.google.com</a:t>
            </a:r>
            <a:r>
              <a:rPr lang="en-US" sz="2000">
                <a:solidFill>
                  <a:srgbClr val="0563C1"/>
                </a:solidFill>
                <a:latin typeface="+mn-lt"/>
              </a:rPr>
              <a:t> </a:t>
            </a:r>
            <a:endParaRPr lang="en-US" sz="2000">
              <a:latin typeface="+mn-lt"/>
            </a:endParaRPr>
          </a:p>
          <a:p>
            <a:pPr marL="521419" lvl="1" indent="-379213">
              <a:buFont typeface="+mj-lt"/>
              <a:buAutoNum type="arabicPeriod"/>
            </a:pPr>
            <a:r>
              <a:rPr lang="en-US" sz="2000">
                <a:latin typeface="+mn-lt"/>
              </a:rPr>
              <a:t>Sign into your Gmail account in your browser</a:t>
            </a:r>
          </a:p>
          <a:p>
            <a:pPr marL="521419" lvl="1" indent="-379213">
              <a:buFont typeface="+mj-lt"/>
              <a:buAutoNum type="arabicPeriod"/>
            </a:pPr>
            <a:r>
              <a:rPr lang="en-US" sz="2000">
                <a:latin typeface="+mn-lt"/>
              </a:rPr>
              <a:t>Click </a:t>
            </a:r>
            <a:r>
              <a:rPr lang="en-US" sz="2000" b="1">
                <a:latin typeface="+mn-lt"/>
              </a:rPr>
              <a:t>File</a:t>
            </a:r>
            <a:r>
              <a:rPr lang="en-US" sz="2000">
                <a:latin typeface="+mn-lt"/>
              </a:rPr>
              <a:t> </a:t>
            </a:r>
            <a:r>
              <a:rPr lang="en-US" sz="2000">
                <a:latin typeface="+mn-lt"/>
                <a:sym typeface="Wingdings" pitchFamily="2" charset="2"/>
              </a:rPr>
              <a:t>&gt; </a:t>
            </a:r>
            <a:r>
              <a:rPr lang="en-US" sz="2000" b="1">
                <a:latin typeface="+mn-lt"/>
              </a:rPr>
              <a:t>New Notebook</a:t>
            </a:r>
          </a:p>
          <a:p>
            <a:pPr marL="142205" lvl="1" indent="0">
              <a:buNone/>
            </a:pPr>
            <a:endParaRPr lang="en-US" sz="2000" b="1">
              <a:latin typeface="+mn-lt"/>
            </a:endParaRPr>
          </a:p>
        </p:txBody>
      </p:sp>
      <p:pic>
        <p:nvPicPr>
          <p:cNvPr id="4" name="Picture 3">
            <a:extLst>
              <a:ext uri="{FF2B5EF4-FFF2-40B4-BE49-F238E27FC236}">
                <a16:creationId xmlns:a16="http://schemas.microsoft.com/office/drawing/2014/main" id="{6A7D58D8-123B-6AB4-BBD0-C5BF2B4EE6DC}"/>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3668" y="2524082"/>
            <a:ext cx="6304664" cy="3444666"/>
          </a:xfrm>
          <a:prstGeom prst="rect">
            <a:avLst/>
          </a:prstGeom>
        </p:spPr>
      </p:pic>
    </p:spTree>
    <p:extLst>
      <p:ext uri="{BB962C8B-B14F-4D97-AF65-F5344CB8AC3E}">
        <p14:creationId xmlns:p14="http://schemas.microsoft.com/office/powerpoint/2010/main" val="172822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3C653-1B26-0163-D3EA-A9D7C5E6EC1E}"/>
              </a:ext>
            </a:extLst>
          </p:cNvPr>
          <p:cNvSpPr>
            <a:spLocks noGrp="1"/>
          </p:cNvSpPr>
          <p:nvPr>
            <p:ph type="title"/>
          </p:nvPr>
        </p:nvSpPr>
        <p:spPr/>
        <p:txBody>
          <a:bodyPr/>
          <a:lstStyle/>
          <a:p>
            <a:r>
              <a:rPr lang="en-US" err="1"/>
              <a:t>Colab</a:t>
            </a:r>
            <a:r>
              <a:rPr lang="en-US"/>
              <a:t>: Getting Started – 2</a:t>
            </a:r>
          </a:p>
        </p:txBody>
      </p:sp>
      <p:sp>
        <p:nvSpPr>
          <p:cNvPr id="3" name="Content Placeholder 2">
            <a:extLst>
              <a:ext uri="{FF2B5EF4-FFF2-40B4-BE49-F238E27FC236}">
                <a16:creationId xmlns:a16="http://schemas.microsoft.com/office/drawing/2014/main" id="{310C1BC9-69FF-914E-B703-B564B563465B}"/>
              </a:ext>
            </a:extLst>
          </p:cNvPr>
          <p:cNvSpPr>
            <a:spLocks noGrp="1"/>
          </p:cNvSpPr>
          <p:nvPr/>
        </p:nvSpPr>
        <p:spPr>
          <a:xfrm>
            <a:off x="838200" y="1403801"/>
            <a:ext cx="9223978" cy="405039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521419" lvl="1" indent="-379213">
              <a:buFont typeface="+mj-lt"/>
              <a:buAutoNum type="arabicPeriod"/>
            </a:pPr>
            <a:r>
              <a:rPr lang="en-US" sz="2000"/>
              <a:t>Click </a:t>
            </a:r>
            <a:r>
              <a:rPr lang="en-US" sz="2000" b="1"/>
              <a:t>+ Code </a:t>
            </a:r>
            <a:r>
              <a:rPr lang="en-US" sz="2000"/>
              <a:t>to create a code cell</a:t>
            </a:r>
          </a:p>
          <a:p>
            <a:pPr marL="521419" lvl="1" indent="-379213">
              <a:buFont typeface="+mj-lt"/>
              <a:buAutoNum type="arabicPeriod"/>
            </a:pPr>
            <a:r>
              <a:rPr lang="en-US" sz="2000"/>
              <a:t>Type </a:t>
            </a:r>
            <a:r>
              <a:rPr lang="en-US" sz="2000">
                <a:latin typeface="Courier New" panose="02070309020205020404" pitchFamily="49" charset="0"/>
              </a:rPr>
              <a:t>print(‘hello world’)</a:t>
            </a:r>
          </a:p>
          <a:p>
            <a:pPr marL="521419" lvl="1" indent="-379213">
              <a:buFont typeface="+mj-lt"/>
              <a:buAutoNum type="arabicPeriod"/>
            </a:pPr>
            <a:r>
              <a:rPr lang="en-US" sz="2000"/>
              <a:t>Press </a:t>
            </a:r>
            <a:r>
              <a:rPr lang="en-US" sz="2000" b="1"/>
              <a:t>CNTL Enter</a:t>
            </a:r>
            <a:r>
              <a:rPr lang="en-US" sz="2000"/>
              <a:t>, or press the </a:t>
            </a:r>
            <a:r>
              <a:rPr lang="en-US" sz="2000" b="1"/>
              <a:t>Play</a:t>
            </a:r>
            <a:r>
              <a:rPr lang="en-US" sz="2000"/>
              <a:t> button to execute the cell</a:t>
            </a:r>
          </a:p>
        </p:txBody>
      </p:sp>
      <p:grpSp>
        <p:nvGrpSpPr>
          <p:cNvPr id="4" name="Group 3">
            <a:extLst>
              <a:ext uri="{FF2B5EF4-FFF2-40B4-BE49-F238E27FC236}">
                <a16:creationId xmlns:a16="http://schemas.microsoft.com/office/drawing/2014/main" id="{37649980-C9EB-D887-3C7F-90DBD3ABB22C}"/>
              </a:ext>
              <a:ext uri="{C183D7F6-B498-43B3-948B-1728B52AA6E4}">
                <adec:decorative xmlns:adec="http://schemas.microsoft.com/office/drawing/2017/decorative" val="1"/>
              </a:ext>
            </a:extLst>
          </p:cNvPr>
          <p:cNvGrpSpPr/>
          <p:nvPr/>
        </p:nvGrpSpPr>
        <p:grpSpPr>
          <a:xfrm>
            <a:off x="1863207" y="2729365"/>
            <a:ext cx="2377880" cy="3172306"/>
            <a:chOff x="552280" y="1843189"/>
            <a:chExt cx="2150246" cy="2868622"/>
          </a:xfrm>
        </p:grpSpPr>
        <p:pic>
          <p:nvPicPr>
            <p:cNvPr id="6" name="Picture 5">
              <a:extLst>
                <a:ext uri="{FF2B5EF4-FFF2-40B4-BE49-F238E27FC236}">
                  <a16:creationId xmlns:a16="http://schemas.microsoft.com/office/drawing/2014/main" id="{8F8824E2-53BC-C9EF-7CA9-09FBCFCBD56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9065"/>
            <a:stretch/>
          </p:blipFill>
          <p:spPr>
            <a:xfrm>
              <a:off x="552280" y="1843189"/>
              <a:ext cx="2150246" cy="2868622"/>
            </a:xfrm>
            <a:prstGeom prst="rect">
              <a:avLst/>
            </a:prstGeom>
          </p:spPr>
        </p:pic>
        <p:sp>
          <p:nvSpPr>
            <p:cNvPr id="7" name="Oval 6">
              <a:extLst>
                <a:ext uri="{FF2B5EF4-FFF2-40B4-BE49-F238E27FC236}">
                  <a16:creationId xmlns:a16="http://schemas.microsoft.com/office/drawing/2014/main" id="{3D14753C-0E40-FC17-0A6C-484824DF1027}"/>
                </a:ext>
              </a:extLst>
            </p:cNvPr>
            <p:cNvSpPr/>
            <p:nvPr/>
          </p:nvSpPr>
          <p:spPr>
            <a:xfrm>
              <a:off x="797781" y="2440653"/>
              <a:ext cx="426720" cy="41148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9pPr>
            </a:lstStyle>
            <a:p>
              <a:pPr algn="ctr"/>
              <a:endParaRPr lang="en-US" sz="1651"/>
            </a:p>
          </p:txBody>
        </p:sp>
      </p:grpSp>
      <p:pic>
        <p:nvPicPr>
          <p:cNvPr id="5" name="Picture 4">
            <a:extLst>
              <a:ext uri="{FF2B5EF4-FFF2-40B4-BE49-F238E27FC236}">
                <a16:creationId xmlns:a16="http://schemas.microsoft.com/office/drawing/2014/main" id="{F5143FA2-445C-776E-987A-3B473B7B04F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198" y="2729364"/>
            <a:ext cx="5782343" cy="3172305"/>
          </a:xfrm>
          <a:prstGeom prst="rect">
            <a:avLst/>
          </a:prstGeom>
        </p:spPr>
      </p:pic>
    </p:spTree>
    <p:extLst>
      <p:ext uri="{BB962C8B-B14F-4D97-AF65-F5344CB8AC3E}">
        <p14:creationId xmlns:p14="http://schemas.microsoft.com/office/powerpoint/2010/main" val="2185737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3366-1187-EF56-BBBA-220336E590DA}"/>
              </a:ext>
            </a:extLst>
          </p:cNvPr>
          <p:cNvSpPr>
            <a:spLocks noGrp="1"/>
          </p:cNvSpPr>
          <p:nvPr>
            <p:ph type="title"/>
          </p:nvPr>
        </p:nvSpPr>
        <p:spPr/>
        <p:txBody>
          <a:bodyPr/>
          <a:lstStyle/>
          <a:p>
            <a:r>
              <a:rPr lang="en-US" err="1"/>
              <a:t>Colab</a:t>
            </a:r>
            <a:r>
              <a:rPr lang="en-US"/>
              <a:t>: Getting Started – 3 </a:t>
            </a:r>
          </a:p>
        </p:txBody>
      </p:sp>
      <p:sp>
        <p:nvSpPr>
          <p:cNvPr id="3" name="Content Placeholder 2">
            <a:extLst>
              <a:ext uri="{FF2B5EF4-FFF2-40B4-BE49-F238E27FC236}">
                <a16:creationId xmlns:a16="http://schemas.microsoft.com/office/drawing/2014/main" id="{310C1BC9-69FF-914E-B703-B564B563465B}"/>
              </a:ext>
            </a:extLst>
          </p:cNvPr>
          <p:cNvSpPr>
            <a:spLocks noGrp="1"/>
          </p:cNvSpPr>
          <p:nvPr/>
        </p:nvSpPr>
        <p:spPr>
          <a:xfrm>
            <a:off x="838200" y="1319580"/>
            <a:ext cx="9223978" cy="405039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521419" lvl="1" indent="-379213">
              <a:buFont typeface="+mj-lt"/>
              <a:buAutoNum type="arabicPeriod"/>
            </a:pPr>
            <a:r>
              <a:rPr lang="en-US" sz="2000"/>
              <a:t>Click </a:t>
            </a:r>
            <a:r>
              <a:rPr lang="en-US" sz="2000" b="1"/>
              <a:t>+ Text </a:t>
            </a:r>
            <a:r>
              <a:rPr lang="en-US" sz="2000"/>
              <a:t>to create a text cell</a:t>
            </a:r>
          </a:p>
          <a:p>
            <a:pPr marL="521419" lvl="1" indent="-379213">
              <a:buFont typeface="+mj-lt"/>
              <a:buAutoNum type="arabicPeriod"/>
            </a:pPr>
            <a:r>
              <a:rPr lang="en-US" sz="2000"/>
              <a:t>Add formatted text throughout your notebook to explain the analysis</a:t>
            </a:r>
          </a:p>
          <a:p>
            <a:pPr marL="521419" lvl="1" indent="-379213">
              <a:buFont typeface="+mj-lt"/>
              <a:buAutoNum type="arabicPeriod"/>
            </a:pPr>
            <a:r>
              <a:rPr lang="en-US" sz="2000"/>
              <a:t>Use </a:t>
            </a:r>
            <a:r>
              <a:rPr lang="en-US" sz="2000" b="1"/>
              <a:t>#</a:t>
            </a:r>
            <a:r>
              <a:rPr lang="en-US" sz="2000"/>
              <a:t> (hashtag symbol) for section titles</a:t>
            </a:r>
          </a:p>
        </p:txBody>
      </p:sp>
      <p:grpSp>
        <p:nvGrpSpPr>
          <p:cNvPr id="12" name="Group 11">
            <a:extLst>
              <a:ext uri="{FF2B5EF4-FFF2-40B4-BE49-F238E27FC236}">
                <a16:creationId xmlns:a16="http://schemas.microsoft.com/office/drawing/2014/main" id="{55864E24-A7BA-CEEA-62B3-6E876E1AB12C}"/>
              </a:ext>
              <a:ext uri="{C183D7F6-B498-43B3-948B-1728B52AA6E4}">
                <adec:decorative xmlns:adec="http://schemas.microsoft.com/office/drawing/2017/decorative" val="1"/>
              </a:ext>
            </a:extLst>
          </p:cNvPr>
          <p:cNvGrpSpPr/>
          <p:nvPr/>
        </p:nvGrpSpPr>
        <p:grpSpPr>
          <a:xfrm>
            <a:off x="1942918" y="2645143"/>
            <a:ext cx="2384150" cy="3180672"/>
            <a:chOff x="564424" y="1808328"/>
            <a:chExt cx="2155916" cy="2876187"/>
          </a:xfrm>
        </p:grpSpPr>
        <p:pic>
          <p:nvPicPr>
            <p:cNvPr id="14" name="Picture 13">
              <a:extLst>
                <a:ext uri="{FF2B5EF4-FFF2-40B4-BE49-F238E27FC236}">
                  <a16:creationId xmlns:a16="http://schemas.microsoft.com/office/drawing/2014/main" id="{8F8824E2-53BC-C9EF-7CA9-09FBCFCBD56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9065"/>
            <a:stretch/>
          </p:blipFill>
          <p:spPr>
            <a:xfrm>
              <a:off x="564424" y="1808328"/>
              <a:ext cx="2155916" cy="2876187"/>
            </a:xfrm>
            <a:prstGeom prst="rect">
              <a:avLst/>
            </a:prstGeom>
          </p:spPr>
        </p:pic>
        <p:sp>
          <p:nvSpPr>
            <p:cNvPr id="15" name="Oval 14">
              <a:extLst>
                <a:ext uri="{FF2B5EF4-FFF2-40B4-BE49-F238E27FC236}">
                  <a16:creationId xmlns:a16="http://schemas.microsoft.com/office/drawing/2014/main" id="{3D14753C-0E40-FC17-0A6C-484824DF1027}"/>
                </a:ext>
              </a:extLst>
            </p:cNvPr>
            <p:cNvSpPr/>
            <p:nvPr/>
          </p:nvSpPr>
          <p:spPr>
            <a:xfrm>
              <a:off x="1160260" y="2395899"/>
              <a:ext cx="426720" cy="41148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chemeClr val="lt1"/>
                  </a:solidFill>
                  <a:effectLst/>
                  <a:uFillTx/>
                  <a:latin typeface="+mn-lt"/>
                  <a:ea typeface="+mn-ea"/>
                  <a:cs typeface="+mn-cs"/>
                  <a:sym typeface="Calibri"/>
                </a:defRPr>
              </a:lvl9pPr>
            </a:lstStyle>
            <a:p>
              <a:pPr algn="ctr"/>
              <a:endParaRPr lang="en-US" sz="1651"/>
            </a:p>
          </p:txBody>
        </p:sp>
      </p:grpSp>
      <p:pic>
        <p:nvPicPr>
          <p:cNvPr id="13" name="Picture 12">
            <a:extLst>
              <a:ext uri="{FF2B5EF4-FFF2-40B4-BE49-F238E27FC236}">
                <a16:creationId xmlns:a16="http://schemas.microsoft.com/office/drawing/2014/main" id="{F464762D-3564-DE4F-62B2-CE21707F14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153" y="2645143"/>
            <a:ext cx="5810308" cy="3180672"/>
          </a:xfrm>
          <a:prstGeom prst="rect">
            <a:avLst/>
          </a:prstGeom>
        </p:spPr>
      </p:pic>
    </p:spTree>
    <p:extLst>
      <p:ext uri="{BB962C8B-B14F-4D97-AF65-F5344CB8AC3E}">
        <p14:creationId xmlns:p14="http://schemas.microsoft.com/office/powerpoint/2010/main" val="3612575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A196A-C466-0D2A-C24D-49653C28DD41}"/>
              </a:ext>
            </a:extLst>
          </p:cNvPr>
          <p:cNvSpPr>
            <a:spLocks noGrp="1"/>
          </p:cNvSpPr>
          <p:nvPr>
            <p:ph type="title"/>
          </p:nvPr>
        </p:nvSpPr>
        <p:spPr/>
        <p:txBody>
          <a:bodyPr/>
          <a:lstStyle/>
          <a:p>
            <a:r>
              <a:rPr lang="en-US"/>
              <a:t>Import Lab Notebook</a:t>
            </a:r>
          </a:p>
        </p:txBody>
      </p:sp>
      <p:sp>
        <p:nvSpPr>
          <p:cNvPr id="3" name="Content Placeholder 2">
            <a:extLst>
              <a:ext uri="{FF2B5EF4-FFF2-40B4-BE49-F238E27FC236}">
                <a16:creationId xmlns:a16="http://schemas.microsoft.com/office/drawing/2014/main" id="{310C1BC9-69FF-914E-B703-B564B563465B}"/>
              </a:ext>
            </a:extLst>
          </p:cNvPr>
          <p:cNvSpPr>
            <a:spLocks noGrp="1"/>
          </p:cNvSpPr>
          <p:nvPr/>
        </p:nvSpPr>
        <p:spPr>
          <a:xfrm>
            <a:off x="838200" y="1650269"/>
            <a:ext cx="3599776" cy="3918409"/>
          </a:xfrm>
          <a:noFill/>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379213" lvl="1" indent="-379213">
              <a:spcBef>
                <a:spcPts val="1327"/>
              </a:spcBef>
              <a:buFont typeface="+mj-lt"/>
              <a:buAutoNum type="arabicPeriod"/>
            </a:pPr>
            <a:r>
              <a:rPr lang="en-US" sz="2000">
                <a:solidFill>
                  <a:schemeClr val="tx1"/>
                </a:solidFill>
                <a:latin typeface="+mn-lt"/>
              </a:rPr>
              <a:t>Click </a:t>
            </a:r>
            <a:r>
              <a:rPr lang="en-US" sz="2000" b="1">
                <a:solidFill>
                  <a:schemeClr val="tx1"/>
                </a:solidFill>
                <a:latin typeface="+mn-lt"/>
              </a:rPr>
              <a:t>File</a:t>
            </a:r>
            <a:r>
              <a:rPr lang="en-US" sz="2000">
                <a:solidFill>
                  <a:schemeClr val="tx1"/>
                </a:solidFill>
                <a:latin typeface="+mn-lt"/>
              </a:rPr>
              <a:t> &gt; </a:t>
            </a:r>
            <a:r>
              <a:rPr lang="en-US" sz="2000" b="1">
                <a:solidFill>
                  <a:schemeClr val="tx1"/>
                </a:solidFill>
                <a:latin typeface="+mn-lt"/>
              </a:rPr>
              <a:t>Open Notebook </a:t>
            </a:r>
            <a:r>
              <a:rPr lang="en-US" sz="2000">
                <a:solidFill>
                  <a:schemeClr val="tx1"/>
                </a:solidFill>
                <a:latin typeface="+mn-lt"/>
              </a:rPr>
              <a:t>&gt; </a:t>
            </a:r>
            <a:r>
              <a:rPr lang="en-US" sz="2000" b="1">
                <a:solidFill>
                  <a:schemeClr val="tx1"/>
                </a:solidFill>
                <a:latin typeface="+mn-lt"/>
              </a:rPr>
              <a:t>GitHub</a:t>
            </a:r>
            <a:endParaRPr lang="en-US" sz="2000">
              <a:solidFill>
                <a:schemeClr val="tx1"/>
              </a:solidFill>
              <a:latin typeface="+mn-lt"/>
            </a:endParaRPr>
          </a:p>
          <a:p>
            <a:pPr marL="379213" lvl="1" indent="-379213">
              <a:spcBef>
                <a:spcPts val="1327"/>
              </a:spcBef>
              <a:buFont typeface="+mj-lt"/>
              <a:buAutoNum type="arabicPeriod" startAt="2"/>
            </a:pPr>
            <a:r>
              <a:rPr lang="en-US" sz="2000">
                <a:solidFill>
                  <a:schemeClr val="tx1"/>
                </a:solidFill>
                <a:latin typeface="+mn-lt"/>
              </a:rPr>
              <a:t>Type </a:t>
            </a:r>
            <a:r>
              <a:rPr lang="en-US" sz="2000" b="1">
                <a:solidFill>
                  <a:schemeClr val="tx1"/>
                </a:solidFill>
                <a:latin typeface="+mn-lt"/>
              </a:rPr>
              <a:t>dcortese8/InfoSec-World-DS-Lab </a:t>
            </a:r>
            <a:r>
              <a:rPr lang="en-US" sz="2000">
                <a:solidFill>
                  <a:schemeClr val="tx1"/>
                </a:solidFill>
                <a:latin typeface="+mn-lt"/>
              </a:rPr>
              <a:t>into the search box.</a:t>
            </a:r>
          </a:p>
          <a:p>
            <a:pPr marL="379213" lvl="1" indent="-379213">
              <a:spcBef>
                <a:spcPts val="1327"/>
              </a:spcBef>
              <a:buFont typeface="+mj-lt"/>
              <a:buAutoNum type="arabicPeriod" startAt="2"/>
            </a:pPr>
            <a:r>
              <a:rPr lang="en-US" sz="2000">
                <a:solidFill>
                  <a:schemeClr val="tx1"/>
                </a:solidFill>
                <a:latin typeface="+mn-lt"/>
              </a:rPr>
              <a:t>Two </a:t>
            </a:r>
            <a:r>
              <a:rPr lang="en-US" sz="2000" b="1">
                <a:solidFill>
                  <a:schemeClr val="tx1"/>
                </a:solidFill>
                <a:latin typeface="+mn-lt"/>
              </a:rPr>
              <a:t>*.</a:t>
            </a:r>
            <a:r>
              <a:rPr lang="en-US" sz="2000" b="1" err="1">
                <a:solidFill>
                  <a:schemeClr val="tx1"/>
                </a:solidFill>
                <a:latin typeface="+mn-lt"/>
              </a:rPr>
              <a:t>ipynb</a:t>
            </a:r>
            <a:r>
              <a:rPr lang="en-US" sz="2000">
                <a:solidFill>
                  <a:schemeClr val="tx1"/>
                </a:solidFill>
                <a:latin typeface="+mn-lt"/>
              </a:rPr>
              <a:t> files will appear for selection. Select </a:t>
            </a:r>
            <a:r>
              <a:rPr lang="en-US" sz="2000" b="1" err="1">
                <a:solidFill>
                  <a:schemeClr val="tx1"/>
                </a:solidFill>
                <a:latin typeface="+mn-lt"/>
              </a:rPr>
              <a:t>InfoSecWorld_Starting_Notebook.ipynb</a:t>
            </a:r>
            <a:r>
              <a:rPr lang="en-US" sz="2000">
                <a:solidFill>
                  <a:schemeClr val="tx1"/>
                </a:solidFill>
                <a:latin typeface="+mn-lt"/>
              </a:rPr>
              <a:t> (you can open the other notebook later for solutions.)</a:t>
            </a:r>
          </a:p>
        </p:txBody>
      </p:sp>
      <p:pic>
        <p:nvPicPr>
          <p:cNvPr id="4" name="Content Placeholder 6">
            <a:extLst>
              <a:ext uri="{FF2B5EF4-FFF2-40B4-BE49-F238E27FC236}">
                <a16:creationId xmlns:a16="http://schemas.microsoft.com/office/drawing/2014/main" id="{68A9F550-DAB2-EE4A-75DF-555F071B7A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44632" y="1650269"/>
            <a:ext cx="6309168" cy="3674432"/>
          </a:xfrm>
          <a:prstGeom prst="rect">
            <a:avLst/>
          </a:prstGeom>
        </p:spPr>
      </p:pic>
    </p:spTree>
    <p:extLst>
      <p:ext uri="{BB962C8B-B14F-4D97-AF65-F5344CB8AC3E}">
        <p14:creationId xmlns:p14="http://schemas.microsoft.com/office/powerpoint/2010/main" val="1583997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43A86-CF77-6B30-4F6D-4355A1F9F5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BD3920-60E1-C23B-17F2-67B33121C2E9}"/>
              </a:ext>
            </a:extLst>
          </p:cNvPr>
          <p:cNvSpPr>
            <a:spLocks noGrp="1"/>
          </p:cNvSpPr>
          <p:nvPr>
            <p:ph type="title"/>
          </p:nvPr>
        </p:nvSpPr>
        <p:spPr/>
        <p:txBody>
          <a:bodyPr/>
          <a:lstStyle/>
          <a:p>
            <a:r>
              <a:rPr lang="en-US"/>
              <a:t>Problem Analysis</a:t>
            </a:r>
          </a:p>
        </p:txBody>
      </p:sp>
    </p:spTree>
    <p:extLst>
      <p:ext uri="{BB962C8B-B14F-4D97-AF65-F5344CB8AC3E}">
        <p14:creationId xmlns:p14="http://schemas.microsoft.com/office/powerpoint/2010/main" val="758679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9925-1A46-150B-7676-AFDEB18A2A54}"/>
              </a:ext>
            </a:extLst>
          </p:cNvPr>
          <p:cNvSpPr>
            <a:spLocks noGrp="1"/>
          </p:cNvSpPr>
          <p:nvPr>
            <p:ph type="title"/>
          </p:nvPr>
        </p:nvSpPr>
        <p:spPr/>
        <p:txBody>
          <a:bodyPr/>
          <a:lstStyle/>
          <a:p>
            <a:r>
              <a:rPr lang="en-US"/>
              <a:t>Data Science Lifecycle</a:t>
            </a:r>
          </a:p>
        </p:txBody>
      </p:sp>
      <p:pic>
        <p:nvPicPr>
          <p:cNvPr id="3" name="Content Placeholder 24">
            <a:extLst>
              <a:ext uri="{FF2B5EF4-FFF2-40B4-BE49-F238E27FC236}">
                <a16:creationId xmlns:a16="http://schemas.microsoft.com/office/drawing/2014/main" id="{4D5B6913-3BD0-CB13-BA94-D5341AFFE433}"/>
              </a:ext>
            </a:extLst>
          </p:cNvPr>
          <p:cNvPicPr>
            <a:picLocks noChangeAspect="1"/>
          </p:cNvPicPr>
          <p:nvPr/>
        </p:nvPicPr>
        <p:blipFill>
          <a:blip r:embed="rId3"/>
          <a:stretch>
            <a:fillRect/>
          </a:stretch>
        </p:blipFill>
        <p:spPr>
          <a:xfrm>
            <a:off x="2164736" y="1681385"/>
            <a:ext cx="7862527" cy="3860989"/>
          </a:xfrm>
          <a:prstGeom prst="rect">
            <a:avLst/>
          </a:prstGeom>
        </p:spPr>
      </p:pic>
    </p:spTree>
    <p:extLst>
      <p:ext uri="{BB962C8B-B14F-4D97-AF65-F5344CB8AC3E}">
        <p14:creationId xmlns:p14="http://schemas.microsoft.com/office/powerpoint/2010/main" val="3068497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AEDCA-5122-5308-38D0-CF344CFC7362}"/>
              </a:ext>
            </a:extLst>
          </p:cNvPr>
          <p:cNvSpPr>
            <a:spLocks noGrp="1"/>
          </p:cNvSpPr>
          <p:nvPr>
            <p:ph type="title"/>
          </p:nvPr>
        </p:nvSpPr>
        <p:spPr/>
        <p:txBody>
          <a:bodyPr/>
          <a:lstStyle/>
          <a:p>
            <a:r>
              <a:rPr lang="en-US"/>
              <a:t>What makes a good candidate for a </a:t>
            </a:r>
            <a:br>
              <a:rPr lang="en-US"/>
            </a:br>
            <a:r>
              <a:rPr lang="en-US"/>
              <a:t>data science or machine learning project?</a:t>
            </a:r>
          </a:p>
        </p:txBody>
      </p:sp>
      <p:sp>
        <p:nvSpPr>
          <p:cNvPr id="3" name="Text Placeholder 7">
            <a:extLst>
              <a:ext uri="{FF2B5EF4-FFF2-40B4-BE49-F238E27FC236}">
                <a16:creationId xmlns:a16="http://schemas.microsoft.com/office/drawing/2014/main" id="{9F959FB8-56D7-D35F-06CB-61300325629F}"/>
              </a:ext>
            </a:extLst>
          </p:cNvPr>
          <p:cNvSpPr>
            <a:spLocks noGrp="1"/>
          </p:cNvSpPr>
          <p:nvPr/>
        </p:nvSpPr>
        <p:spPr>
          <a:xfrm>
            <a:off x="682752" y="1682496"/>
            <a:ext cx="10826496" cy="3904300"/>
          </a:xfrm>
          <a:prstGeom prst="rect">
            <a:avLst/>
          </a:prstGeom>
        </p:spPr>
        <p:txBody>
          <a:bodyPr lIns="0" tIns="0" rIns="0" bIns="0" anchor="t"/>
          <a:lstStyle>
            <a:lvl1pPr marL="0" marR="0" indent="0" algn="l" defTabSz="730857" rtl="0" eaLnBrk="1" latinLnBrk="0" hangingPunct="1">
              <a:lnSpc>
                <a:spcPct val="110000"/>
              </a:lnSpc>
              <a:spcBef>
                <a:spcPts val="300"/>
              </a:spcBef>
              <a:spcAft>
                <a:spcPts val="0"/>
              </a:spcAft>
              <a:buClrTx/>
              <a:buSzPct val="100000"/>
              <a:buFontTx/>
              <a:buNone/>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76213" marR="0" indent="-168275"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2pPr>
            <a:lvl3pPr marL="344488"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3pPr>
            <a:lvl4pPr marL="514350" marR="0" indent="-138113"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4pPr>
            <a:lvl5pPr marL="690563"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342900" indent="-342900">
              <a:buFont typeface="Arial"/>
              <a:buChar char="•"/>
            </a:pPr>
            <a:r>
              <a:rPr lang="en-US" sz="2000">
                <a:latin typeface="Arial"/>
                <a:ea typeface="Open Sans Light"/>
                <a:cs typeface="Arial"/>
              </a:rPr>
              <a:t>Start with a valuable process that could be better, faster, or cheaper if data/predictions were available to it</a:t>
            </a:r>
            <a:endParaRPr lang="en-US" sz="2000"/>
          </a:p>
          <a:p>
            <a:pPr marL="342900" indent="-342900">
              <a:buFont typeface="Arial" panose="020B0604020202020204" pitchFamily="34" charset="0"/>
              <a:buChar char="•"/>
            </a:pPr>
            <a:r>
              <a:rPr lang="en-US" sz="2000">
                <a:latin typeface="Arial"/>
                <a:ea typeface="Open Sans Light"/>
                <a:cs typeface="Arial"/>
              </a:rPr>
              <a:t>Then, consider:</a:t>
            </a:r>
          </a:p>
          <a:p>
            <a:pPr marL="518795" lvl="1" indent="-342900"/>
            <a:r>
              <a:rPr lang="en-US" sz="1800" i="1">
                <a:latin typeface="Arial"/>
                <a:ea typeface="Open Sans Light"/>
                <a:cs typeface="Arial"/>
              </a:rPr>
              <a:t>Suitability: </a:t>
            </a:r>
            <a:r>
              <a:rPr lang="en-US" sz="1800">
                <a:latin typeface="Arial"/>
                <a:ea typeface="Open Sans Light"/>
                <a:cs typeface="Arial"/>
              </a:rPr>
              <a:t>Is this the correct tool for the task?</a:t>
            </a:r>
            <a:endParaRPr lang="en-US" sz="1800"/>
          </a:p>
          <a:p>
            <a:pPr marL="518795" lvl="1" indent="-342900"/>
            <a:r>
              <a:rPr lang="en-US" sz="1800" i="1">
                <a:latin typeface="Arial"/>
                <a:ea typeface="Open Sans Light"/>
                <a:cs typeface="Arial"/>
              </a:rPr>
              <a:t>Feasibility: C</a:t>
            </a:r>
            <a:r>
              <a:rPr lang="en-US" sz="1800">
                <a:latin typeface="Arial"/>
                <a:ea typeface="Open Sans Light"/>
                <a:cs typeface="Arial"/>
              </a:rPr>
              <a:t>an you perform the task at a level that meets business goals?</a:t>
            </a:r>
            <a:endParaRPr lang="en-US" sz="1800" i="1">
              <a:latin typeface="Arial"/>
              <a:ea typeface="Open Sans Light"/>
              <a:cs typeface="Arial"/>
            </a:endParaRPr>
          </a:p>
          <a:p>
            <a:pPr marL="518795" lvl="1" indent="-342900"/>
            <a:r>
              <a:rPr lang="en-US" sz="1800" i="1">
                <a:latin typeface="Arial"/>
                <a:ea typeface="Open Sans Light"/>
                <a:cs typeface="Arial"/>
              </a:rPr>
              <a:t>Advisability: </a:t>
            </a:r>
            <a:r>
              <a:rPr lang="en-US" sz="1800">
                <a:latin typeface="Arial"/>
                <a:ea typeface="Open Sans Light"/>
                <a:cs typeface="Arial"/>
              </a:rPr>
              <a:t>Is the use ethical? Do the benefits outweigh the costs?</a:t>
            </a:r>
            <a:endParaRPr lang="en-US" sz="1800" i="1">
              <a:latin typeface="Arial"/>
              <a:ea typeface="Open Sans Light"/>
              <a:cs typeface="Arial"/>
            </a:endParaRPr>
          </a:p>
        </p:txBody>
      </p:sp>
      <p:pic>
        <p:nvPicPr>
          <p:cNvPr id="4" name="Picture 3" descr="47,156,335 Checklist Vector Images ...">
            <a:extLst>
              <a:ext uri="{FF2B5EF4-FFF2-40B4-BE49-F238E27FC236}">
                <a16:creationId xmlns:a16="http://schemas.microsoft.com/office/drawing/2014/main" id="{C3C35527-B66E-18DE-8B5C-5CC6BEC2F599}"/>
              </a:ext>
            </a:extLst>
          </p:cNvPr>
          <p:cNvPicPr>
            <a:picLocks noChangeAspect="1"/>
          </p:cNvPicPr>
          <p:nvPr/>
        </p:nvPicPr>
        <p:blipFill>
          <a:blip r:embed="rId3"/>
          <a:stretch>
            <a:fillRect/>
          </a:stretch>
        </p:blipFill>
        <p:spPr>
          <a:xfrm>
            <a:off x="4910091" y="3930365"/>
            <a:ext cx="2371817" cy="1752662"/>
          </a:xfrm>
          <a:prstGeom prst="rect">
            <a:avLst/>
          </a:prstGeom>
        </p:spPr>
      </p:pic>
      <p:pic>
        <p:nvPicPr>
          <p:cNvPr id="6" name="Picture 5" descr="Graphical user interface, text, application, chat or text message&#10;&#10;AI-generated content may be incorrect.">
            <a:extLst>
              <a:ext uri="{FF2B5EF4-FFF2-40B4-BE49-F238E27FC236}">
                <a16:creationId xmlns:a16="http://schemas.microsoft.com/office/drawing/2014/main" id="{391C91EC-6237-C9D2-71DD-A60EA4C6E90E}"/>
              </a:ext>
            </a:extLst>
          </p:cNvPr>
          <p:cNvPicPr>
            <a:picLocks noChangeAspect="1"/>
          </p:cNvPicPr>
          <p:nvPr/>
        </p:nvPicPr>
        <p:blipFill>
          <a:blip r:embed="rId4"/>
          <a:stretch>
            <a:fillRect/>
          </a:stretch>
        </p:blipFill>
        <p:spPr>
          <a:xfrm>
            <a:off x="10537795" y="225424"/>
            <a:ext cx="1469964" cy="1066295"/>
          </a:xfrm>
          <a:prstGeom prst="rect">
            <a:avLst/>
          </a:prstGeom>
        </p:spPr>
      </p:pic>
    </p:spTree>
    <p:extLst>
      <p:ext uri="{BB962C8B-B14F-4D97-AF65-F5344CB8AC3E}">
        <p14:creationId xmlns:p14="http://schemas.microsoft.com/office/powerpoint/2010/main" val="3759649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72CC2-A035-3CD7-6A04-E5A43F08B4FD}"/>
              </a:ext>
            </a:extLst>
          </p:cNvPr>
          <p:cNvSpPr>
            <a:spLocks noGrp="1"/>
          </p:cNvSpPr>
          <p:nvPr>
            <p:ph type="title"/>
          </p:nvPr>
        </p:nvSpPr>
        <p:spPr/>
        <p:txBody>
          <a:bodyPr/>
          <a:lstStyle/>
          <a:p>
            <a:r>
              <a:rPr lang="en-US"/>
              <a:t>Advisability and Explainability</a:t>
            </a:r>
          </a:p>
        </p:txBody>
      </p:sp>
      <p:sp>
        <p:nvSpPr>
          <p:cNvPr id="5" name="Text Placeholder 2">
            <a:extLst>
              <a:ext uri="{FF2B5EF4-FFF2-40B4-BE49-F238E27FC236}">
                <a16:creationId xmlns:a16="http://schemas.microsoft.com/office/drawing/2014/main" id="{0CAC9B79-87FE-8124-578F-9F06E597FDC6}"/>
              </a:ext>
            </a:extLst>
          </p:cNvPr>
          <p:cNvSpPr>
            <a:spLocks noGrp="1"/>
          </p:cNvSpPr>
          <p:nvPr/>
        </p:nvSpPr>
        <p:spPr>
          <a:xfrm>
            <a:off x="838199" y="1515044"/>
            <a:ext cx="10515599" cy="3288450"/>
          </a:xfrm>
          <a:prstGeom prst="rect">
            <a:avLst/>
          </a:prstGeom>
        </p:spPr>
        <p:txBody>
          <a:bodyPr lIns="0" tIns="0" rIns="0" bIns="0" anchor="t"/>
          <a:lstStyle>
            <a:lvl1pPr marL="0" marR="0" indent="0" algn="l" defTabSz="730857" rtl="0" eaLnBrk="1" latinLnBrk="0" hangingPunct="1">
              <a:lnSpc>
                <a:spcPct val="110000"/>
              </a:lnSpc>
              <a:spcBef>
                <a:spcPts val="300"/>
              </a:spcBef>
              <a:spcAft>
                <a:spcPts val="0"/>
              </a:spcAft>
              <a:buClrTx/>
              <a:buSzPct val="100000"/>
              <a:buFontTx/>
              <a:buNone/>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76213" marR="0" indent="-168275"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2pPr>
            <a:lvl3pPr marL="344488"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3pPr>
            <a:lvl4pPr marL="514350" marR="0" indent="-138113"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4pPr>
            <a:lvl5pPr marL="690563"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342900" indent="-342900">
              <a:buFont typeface="Arial" panose="020B0604020202020204" pitchFamily="34" charset="0"/>
              <a:buChar char="•"/>
            </a:pPr>
            <a:r>
              <a:rPr lang="en-US" sz="2000">
                <a:latin typeface="Arial"/>
                <a:ea typeface="Open Sans Light"/>
                <a:cs typeface="Arial"/>
              </a:rPr>
              <a:t>Flint, Michigan developed an ML system to predict which homes had lead pipes that needed to be replaced. </a:t>
            </a:r>
            <a:endParaRPr lang="en-US" sz="1800">
              <a:latin typeface="Arial"/>
              <a:ea typeface="Open Sans Light"/>
              <a:cs typeface="Arial"/>
            </a:endParaRPr>
          </a:p>
          <a:p>
            <a:pPr marL="518795" lvl="1" indent="-342900">
              <a:buFont typeface="Arial" panose="020B0604020202020204" pitchFamily="34" charset="0"/>
              <a:buChar char="•"/>
            </a:pPr>
            <a:r>
              <a:rPr lang="en-US" sz="1800">
                <a:latin typeface="Arial"/>
                <a:ea typeface="Open Sans Light"/>
                <a:cs typeface="Arial"/>
              </a:rPr>
              <a:t>Performance was reasonably good,  ~70% accuracy</a:t>
            </a:r>
            <a:endParaRPr lang="en-US" sz="1800"/>
          </a:p>
          <a:p>
            <a:pPr marL="518795" lvl="1" indent="-342900"/>
            <a:r>
              <a:rPr lang="en-US" sz="1800" i="1">
                <a:latin typeface="Arial"/>
                <a:ea typeface="Open Sans Light"/>
                <a:cs typeface="Arial"/>
              </a:rPr>
              <a:t>The city scrapped the system. </a:t>
            </a:r>
            <a:r>
              <a:rPr lang="en-US" sz="1800">
                <a:latin typeface="Arial"/>
                <a:ea typeface="Open Sans Light"/>
                <a:cs typeface="Arial"/>
              </a:rPr>
              <a:t>They could not convey to the public how the algorithm worked, and why some houses were prioritized over others</a:t>
            </a:r>
            <a:endParaRPr lang="en-US" sz="1800"/>
          </a:p>
          <a:p>
            <a:pPr marL="518795" lvl="1" indent="-342900"/>
            <a:r>
              <a:rPr lang="en-US" sz="1800" i="1">
                <a:latin typeface="Arial"/>
                <a:ea typeface="Open Sans Light"/>
                <a:cs typeface="Arial"/>
              </a:rPr>
              <a:t>“When we started this, people would say, ‘You did my neighbor’s house and you didn’t do mine,’” [Mayor] Weaver said</a:t>
            </a:r>
            <a:endParaRPr lang="en-US" sz="1800"/>
          </a:p>
          <a:p>
            <a:endParaRPr lang="en-US"/>
          </a:p>
        </p:txBody>
      </p:sp>
      <p:sp>
        <p:nvSpPr>
          <p:cNvPr id="6" name="TextBox 4">
            <a:extLst>
              <a:ext uri="{FF2B5EF4-FFF2-40B4-BE49-F238E27FC236}">
                <a16:creationId xmlns:a16="http://schemas.microsoft.com/office/drawing/2014/main" id="{036C3215-C806-6CEB-2099-635C6A9222DA}"/>
              </a:ext>
            </a:extLst>
          </p:cNvPr>
          <p:cNvSpPr txBox="1"/>
          <p:nvPr/>
        </p:nvSpPr>
        <p:spPr>
          <a:xfrm>
            <a:off x="1791794" y="4449552"/>
            <a:ext cx="8608408"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defTabSz="914400"/>
            <a:r>
              <a:rPr lang="en-US" sz="2000" b="1">
                <a:latin typeface="Arial"/>
              </a:rPr>
              <a:t>Recommendation: Factor in explainability requirements during planning of a DS Project</a:t>
            </a:r>
          </a:p>
        </p:txBody>
      </p:sp>
      <p:sp>
        <p:nvSpPr>
          <p:cNvPr id="7" name="TextBox 3">
            <a:extLst>
              <a:ext uri="{FF2B5EF4-FFF2-40B4-BE49-F238E27FC236}">
                <a16:creationId xmlns:a16="http://schemas.microsoft.com/office/drawing/2014/main" id="{25D69C85-EB04-AA76-95D1-E12EBC6C471A}"/>
              </a:ext>
            </a:extLst>
          </p:cNvPr>
          <p:cNvSpPr txBox="1"/>
          <p:nvPr/>
        </p:nvSpPr>
        <p:spPr>
          <a:xfrm>
            <a:off x="5700463" y="5574529"/>
            <a:ext cx="6323775"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defTabSz="914400" fontAlgn="auto" latinLnBrk="0" hangingPunct="0">
              <a:lnSpc>
                <a:spcPct val="100000"/>
              </a:lnSpc>
              <a:spcBef>
                <a:spcPts val="0"/>
              </a:spcBef>
              <a:spcAft>
                <a:spcPts val="0"/>
              </a:spcAft>
              <a:buClrTx/>
              <a:buSzTx/>
              <a:buFontTx/>
              <a:buNone/>
              <a:tabLst/>
            </a:pPr>
            <a:r>
              <a:rPr lang="en-US" sz="1000">
                <a:latin typeface="Arial"/>
                <a:hlinkClick r:id="rId3"/>
              </a:rPr>
              <a:t>https://www.theatlantic.com/technology/archive/2019/01/how-machine-learning-found-flints-lead-pipes/578692/</a:t>
            </a:r>
            <a:endParaRPr lang="en-US" sz="1000">
              <a:latin typeface="Arial"/>
            </a:endParaRPr>
          </a:p>
        </p:txBody>
      </p:sp>
      <p:pic>
        <p:nvPicPr>
          <p:cNvPr id="8" name="Picture 7" descr="Graphical user interface, text, application, chat or text message&#10;&#10;AI-generated content may be incorrect.">
            <a:extLst>
              <a:ext uri="{FF2B5EF4-FFF2-40B4-BE49-F238E27FC236}">
                <a16:creationId xmlns:a16="http://schemas.microsoft.com/office/drawing/2014/main" id="{0A6F9A19-4F05-02C3-359A-82560C37EB32}"/>
              </a:ext>
            </a:extLst>
          </p:cNvPr>
          <p:cNvPicPr>
            <a:picLocks noChangeAspect="1"/>
          </p:cNvPicPr>
          <p:nvPr/>
        </p:nvPicPr>
        <p:blipFill>
          <a:blip r:embed="rId4"/>
          <a:stretch>
            <a:fillRect/>
          </a:stretch>
        </p:blipFill>
        <p:spPr>
          <a:xfrm>
            <a:off x="10554274" y="240202"/>
            <a:ext cx="1469964" cy="1066295"/>
          </a:xfrm>
          <a:prstGeom prst="rect">
            <a:avLst/>
          </a:prstGeom>
        </p:spPr>
      </p:pic>
    </p:spTree>
    <p:extLst>
      <p:ext uri="{BB962C8B-B14F-4D97-AF65-F5344CB8AC3E}">
        <p14:creationId xmlns:p14="http://schemas.microsoft.com/office/powerpoint/2010/main" val="1583313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8AAA9-7ACD-DF07-9E88-1AF7847A0D96}"/>
              </a:ext>
            </a:extLst>
          </p:cNvPr>
          <p:cNvSpPr>
            <a:spLocks noGrp="1"/>
          </p:cNvSpPr>
          <p:nvPr>
            <p:ph type="title"/>
          </p:nvPr>
        </p:nvSpPr>
        <p:spPr/>
        <p:txBody>
          <a:bodyPr/>
          <a:lstStyle/>
          <a:p>
            <a:r>
              <a:rPr lang="en-US"/>
              <a:t>Define Lab Problem</a:t>
            </a:r>
          </a:p>
        </p:txBody>
      </p:sp>
      <p:pic>
        <p:nvPicPr>
          <p:cNvPr id="3" name="Picture 2" descr="Graphical user interface, text, application, chat or text message&#10;&#10;AI-generated content may be incorrect.">
            <a:extLst>
              <a:ext uri="{FF2B5EF4-FFF2-40B4-BE49-F238E27FC236}">
                <a16:creationId xmlns:a16="http://schemas.microsoft.com/office/drawing/2014/main" id="{36787C23-DD2C-D88C-91ED-AD816F1C631F}"/>
              </a:ext>
            </a:extLst>
          </p:cNvPr>
          <p:cNvPicPr>
            <a:picLocks noChangeAspect="1"/>
          </p:cNvPicPr>
          <p:nvPr/>
        </p:nvPicPr>
        <p:blipFill>
          <a:blip r:embed="rId3"/>
          <a:stretch>
            <a:fillRect/>
          </a:stretch>
        </p:blipFill>
        <p:spPr>
          <a:xfrm>
            <a:off x="10537795" y="225424"/>
            <a:ext cx="1469964" cy="1066295"/>
          </a:xfrm>
          <a:prstGeom prst="rect">
            <a:avLst/>
          </a:prstGeom>
        </p:spPr>
      </p:pic>
      <p:sp>
        <p:nvSpPr>
          <p:cNvPr id="6" name="TextBox 5">
            <a:extLst>
              <a:ext uri="{FF2B5EF4-FFF2-40B4-BE49-F238E27FC236}">
                <a16:creationId xmlns:a16="http://schemas.microsoft.com/office/drawing/2014/main" id="{604CE63D-CC1C-27A2-6496-98B32FDAA03D}"/>
              </a:ext>
            </a:extLst>
          </p:cNvPr>
          <p:cNvSpPr txBox="1"/>
          <p:nvPr/>
        </p:nvSpPr>
        <p:spPr>
          <a:xfrm>
            <a:off x="381000" y="4273435"/>
            <a:ext cx="8306764" cy="923330"/>
          </a:xfrm>
          <a:prstGeom prst="rect">
            <a:avLst/>
          </a:prstGeom>
          <a:noFill/>
        </p:spPr>
        <p:txBody>
          <a:bodyPr wrap="square">
            <a:spAutoFit/>
          </a:bodyPr>
          <a:lstStyle/>
          <a:p>
            <a:pPr marL="518795" lvl="1" indent="-342900"/>
            <a:r>
              <a:rPr lang="en-US" sz="1800" i="1">
                <a:latin typeface="Arial"/>
                <a:ea typeface="Open Sans Light"/>
                <a:cs typeface="Arial"/>
              </a:rPr>
              <a:t>Suitability: </a:t>
            </a:r>
            <a:r>
              <a:rPr lang="en-US" sz="1800">
                <a:latin typeface="Arial"/>
                <a:ea typeface="Open Sans Light"/>
                <a:cs typeface="Arial"/>
              </a:rPr>
              <a:t>Is this the correct tool for the task?</a:t>
            </a:r>
            <a:endParaRPr lang="en-US" sz="1800"/>
          </a:p>
          <a:p>
            <a:pPr marL="518795" lvl="1" indent="-342900"/>
            <a:r>
              <a:rPr lang="en-US" sz="1800" i="1">
                <a:latin typeface="Arial"/>
                <a:ea typeface="Open Sans Light"/>
                <a:cs typeface="Arial"/>
              </a:rPr>
              <a:t>Feasibility: C</a:t>
            </a:r>
            <a:r>
              <a:rPr lang="en-US" sz="1800">
                <a:latin typeface="Arial"/>
                <a:ea typeface="Open Sans Light"/>
                <a:cs typeface="Arial"/>
              </a:rPr>
              <a:t>an you perform the task at a level that meets business goals?</a:t>
            </a:r>
            <a:endParaRPr lang="en-US" sz="1800" i="1">
              <a:latin typeface="Arial"/>
              <a:ea typeface="Open Sans Light"/>
              <a:cs typeface="Arial"/>
            </a:endParaRPr>
          </a:p>
          <a:p>
            <a:pPr marL="518795" lvl="1" indent="-342900"/>
            <a:r>
              <a:rPr lang="en-US" sz="1800" i="1">
                <a:latin typeface="Arial"/>
                <a:ea typeface="Open Sans Light"/>
                <a:cs typeface="Arial"/>
              </a:rPr>
              <a:t>Advisability: </a:t>
            </a:r>
            <a:r>
              <a:rPr lang="en-US" sz="1800">
                <a:latin typeface="Arial"/>
                <a:ea typeface="Open Sans Light"/>
                <a:cs typeface="Arial"/>
              </a:rPr>
              <a:t>Is the use ethical? Do the benefits outweigh the costs?</a:t>
            </a:r>
            <a:endParaRPr lang="en-US" sz="1800" i="1">
              <a:latin typeface="Arial"/>
              <a:ea typeface="Open Sans Light"/>
              <a:cs typeface="Arial"/>
            </a:endParaRPr>
          </a:p>
        </p:txBody>
      </p:sp>
      <p:sp>
        <p:nvSpPr>
          <p:cNvPr id="7" name="TextBox 6">
            <a:extLst>
              <a:ext uri="{FF2B5EF4-FFF2-40B4-BE49-F238E27FC236}">
                <a16:creationId xmlns:a16="http://schemas.microsoft.com/office/drawing/2014/main" id="{CA3F6415-F17B-A8AE-6897-BE514549825A}"/>
              </a:ext>
            </a:extLst>
          </p:cNvPr>
          <p:cNvSpPr txBox="1"/>
          <p:nvPr/>
        </p:nvSpPr>
        <p:spPr>
          <a:xfrm>
            <a:off x="566194" y="3429000"/>
            <a:ext cx="10787605" cy="646331"/>
          </a:xfrm>
          <a:prstGeom prst="rect">
            <a:avLst/>
          </a:prstGeom>
          <a:noFill/>
        </p:spPr>
        <p:txBody>
          <a:bodyPr wrap="square" rtlCol="0">
            <a:spAutoFit/>
          </a:bodyPr>
          <a:lstStyle/>
          <a:p>
            <a:r>
              <a:rPr lang="en-US" b="1">
                <a:ea typeface="Open Sans Light"/>
                <a:cs typeface="Open Sans Light"/>
              </a:rPr>
              <a:t>GOAL</a:t>
            </a:r>
            <a:r>
              <a:rPr lang="en-US">
                <a:ea typeface="Open Sans Light"/>
                <a:cs typeface="Open Sans Light"/>
              </a:rPr>
              <a:t>: Given activity from multiple hosts and as Data Scientists, we aim to build an anomaly detector that flags potential attacks on new host activity.</a:t>
            </a:r>
            <a:endParaRPr lang="en-US"/>
          </a:p>
        </p:txBody>
      </p:sp>
      <p:sp>
        <p:nvSpPr>
          <p:cNvPr id="8" name="TextBox 7">
            <a:extLst>
              <a:ext uri="{FF2B5EF4-FFF2-40B4-BE49-F238E27FC236}">
                <a16:creationId xmlns:a16="http://schemas.microsoft.com/office/drawing/2014/main" id="{C938126A-5399-4CBF-46E1-1B1EDBB0C616}"/>
              </a:ext>
            </a:extLst>
          </p:cNvPr>
          <p:cNvSpPr txBox="1"/>
          <p:nvPr/>
        </p:nvSpPr>
        <p:spPr>
          <a:xfrm>
            <a:off x="566195" y="1753568"/>
            <a:ext cx="10787605" cy="1477328"/>
          </a:xfrm>
          <a:prstGeom prst="rect">
            <a:avLst/>
          </a:prstGeom>
          <a:noFill/>
        </p:spPr>
        <p:txBody>
          <a:bodyPr wrap="square" rtlCol="0">
            <a:spAutoFit/>
          </a:bodyPr>
          <a:lstStyle/>
          <a:p>
            <a:pPr marL="285750" indent="-285750">
              <a:buFont typeface="Arial" panose="020B0604020202020204" pitchFamily="34" charset="0"/>
              <a:buChar char="•"/>
            </a:pPr>
            <a:r>
              <a:rPr lang="en-US">
                <a:ea typeface="Open Sans Light"/>
                <a:cs typeface="Open Sans Light"/>
              </a:rPr>
              <a:t>Suppose Company A’s SOC monitors 23 Linux honeypots deployed in a public cloud environment</a:t>
            </a:r>
          </a:p>
          <a:p>
            <a:pPr marL="285750" indent="-285750">
              <a:buFont typeface="Arial" panose="020B0604020202020204" pitchFamily="34" charset="0"/>
              <a:buChar char="•"/>
            </a:pPr>
            <a:r>
              <a:rPr lang="en-US">
                <a:ea typeface="Open Sans Light"/>
                <a:cs typeface="Open Sans Light"/>
              </a:rPr>
              <a:t>Over a 5-hour collection window, telemetry captured an adversary campaign</a:t>
            </a:r>
          </a:p>
          <a:p>
            <a:pPr marL="285750" indent="-285750">
              <a:buFont typeface="Arial" panose="020B0604020202020204" pitchFamily="34" charset="0"/>
              <a:buChar char="•"/>
            </a:pPr>
            <a:r>
              <a:rPr lang="en-US">
                <a:ea typeface="Open Sans Light"/>
                <a:cs typeface="Open Sans Light"/>
              </a:rPr>
              <a:t>Each host generates kernel-level process events and DNS logs</a:t>
            </a:r>
          </a:p>
          <a:p>
            <a:pPr marL="285750" indent="-285750">
              <a:buFont typeface="Arial" panose="020B0604020202020204" pitchFamily="34" charset="0"/>
              <a:buChar char="•"/>
            </a:pPr>
            <a:r>
              <a:rPr lang="en-US" b="1">
                <a:ea typeface="Open Sans Light"/>
                <a:cs typeface="Open Sans Light"/>
              </a:rPr>
              <a:t>The challenge:</a:t>
            </a:r>
            <a:r>
              <a:rPr lang="en-US">
                <a:ea typeface="Open Sans Light"/>
                <a:cs typeface="Open Sans Light"/>
              </a:rPr>
              <a:t> These attacks are not easily identifiable, so we must find the hidden patterns that indicate an attack</a:t>
            </a:r>
            <a:endParaRPr lang="en-US" b="1">
              <a:ea typeface="Open Sans Light"/>
              <a:cs typeface="Open Sans Light"/>
            </a:endParaRPr>
          </a:p>
        </p:txBody>
      </p:sp>
    </p:spTree>
    <p:extLst>
      <p:ext uri="{BB962C8B-B14F-4D97-AF65-F5344CB8AC3E}">
        <p14:creationId xmlns:p14="http://schemas.microsoft.com/office/powerpoint/2010/main" val="2352311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C95F2B-58B0-9E32-8A50-0F4EAE5E34EF}"/>
              </a:ext>
            </a:extLst>
          </p:cNvPr>
          <p:cNvSpPr>
            <a:spLocks noGrp="1"/>
          </p:cNvSpPr>
          <p:nvPr>
            <p:ph type="body" sz="quarter" idx="11"/>
          </p:nvPr>
        </p:nvSpPr>
        <p:spPr/>
        <p:txBody>
          <a:bodyPr/>
          <a:lstStyle/>
          <a:p>
            <a:r>
              <a:rPr lang="en-US"/>
              <a:t>Devin Cortese</a:t>
            </a:r>
          </a:p>
        </p:txBody>
      </p:sp>
      <p:sp>
        <p:nvSpPr>
          <p:cNvPr id="4" name="Text Placeholder 3">
            <a:extLst>
              <a:ext uri="{FF2B5EF4-FFF2-40B4-BE49-F238E27FC236}">
                <a16:creationId xmlns:a16="http://schemas.microsoft.com/office/drawing/2014/main" id="{BA124EB8-3DE8-491D-9D6A-B60A746011F5}"/>
              </a:ext>
            </a:extLst>
          </p:cNvPr>
          <p:cNvSpPr>
            <a:spLocks noGrp="1"/>
          </p:cNvSpPr>
          <p:nvPr>
            <p:ph type="body" sz="quarter" idx="12"/>
          </p:nvPr>
        </p:nvSpPr>
        <p:spPr/>
        <p:txBody>
          <a:bodyPr/>
          <a:lstStyle/>
          <a:p>
            <a:r>
              <a:rPr lang="en-US"/>
              <a:t>Data Scientist</a:t>
            </a:r>
          </a:p>
        </p:txBody>
      </p:sp>
      <p:sp>
        <p:nvSpPr>
          <p:cNvPr id="6" name="Text Placeholder 5">
            <a:extLst>
              <a:ext uri="{FF2B5EF4-FFF2-40B4-BE49-F238E27FC236}">
                <a16:creationId xmlns:a16="http://schemas.microsoft.com/office/drawing/2014/main" id="{684F6CB7-4B97-F83C-CA70-132189363092}"/>
              </a:ext>
            </a:extLst>
          </p:cNvPr>
          <p:cNvSpPr>
            <a:spLocks noGrp="1"/>
          </p:cNvSpPr>
          <p:nvPr>
            <p:ph type="body" sz="quarter" idx="14"/>
          </p:nvPr>
        </p:nvSpPr>
        <p:spPr/>
        <p:txBody>
          <a:bodyPr/>
          <a:lstStyle/>
          <a:p>
            <a:r>
              <a:rPr lang="en-US"/>
              <a:t>Emil Mathew</a:t>
            </a:r>
          </a:p>
        </p:txBody>
      </p:sp>
      <p:sp>
        <p:nvSpPr>
          <p:cNvPr id="7" name="Text Placeholder 6">
            <a:extLst>
              <a:ext uri="{FF2B5EF4-FFF2-40B4-BE49-F238E27FC236}">
                <a16:creationId xmlns:a16="http://schemas.microsoft.com/office/drawing/2014/main" id="{051CC295-DADD-3EEC-BDA1-4270790C9B15}"/>
              </a:ext>
            </a:extLst>
          </p:cNvPr>
          <p:cNvSpPr>
            <a:spLocks noGrp="1"/>
          </p:cNvSpPr>
          <p:nvPr>
            <p:ph type="body" sz="quarter" idx="15"/>
          </p:nvPr>
        </p:nvSpPr>
        <p:spPr/>
        <p:txBody>
          <a:bodyPr/>
          <a:lstStyle/>
          <a:p>
            <a:r>
              <a:rPr lang="en-US"/>
              <a:t>Data Scientist</a:t>
            </a:r>
          </a:p>
        </p:txBody>
      </p:sp>
      <p:pic>
        <p:nvPicPr>
          <p:cNvPr id="8" name="Picture Placeholder 7">
            <a:extLst>
              <a:ext uri="{FF2B5EF4-FFF2-40B4-BE49-F238E27FC236}">
                <a16:creationId xmlns:a16="http://schemas.microsoft.com/office/drawing/2014/main" id="{B836CFFB-80C5-4AA5-29A2-026CB7A98887}"/>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825" b="825"/>
          <a:stretch/>
        </p:blipFill>
        <p:spPr>
          <a:prstGeom prst="ellipse">
            <a:avLst/>
          </a:prstGeom>
          <a:ln>
            <a:noFill/>
          </a:ln>
          <a:effectLst/>
        </p:spPr>
      </p:pic>
      <p:pic>
        <p:nvPicPr>
          <p:cNvPr id="9" name="Picture Placeholder 8">
            <a:extLst>
              <a:ext uri="{FF2B5EF4-FFF2-40B4-BE49-F238E27FC236}">
                <a16:creationId xmlns:a16="http://schemas.microsoft.com/office/drawing/2014/main" id="{10BAE7B6-42C8-EFDD-C1CE-A8A14278B1AC}"/>
              </a:ext>
            </a:extLst>
          </p:cNvPr>
          <p:cNvPicPr>
            <a:picLocks noGrp="1" noChangeAspect="1"/>
          </p:cNvPicPr>
          <p:nvPr>
            <p:ph type="pic" sz="quarter" idx="13"/>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488" b="488"/>
          <a:stretch/>
        </p:blipFill>
        <p:spPr>
          <a:prstGeom prst="ellipse">
            <a:avLst/>
          </a:prstGeom>
          <a:ln>
            <a:noFill/>
          </a:ln>
          <a:effectLst/>
        </p:spPr>
      </p:pic>
    </p:spTree>
    <p:extLst>
      <p:ext uri="{BB962C8B-B14F-4D97-AF65-F5344CB8AC3E}">
        <p14:creationId xmlns:p14="http://schemas.microsoft.com/office/powerpoint/2010/main" val="358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AC21-AF6B-B073-68AA-F1DFAD1D7700}"/>
              </a:ext>
            </a:extLst>
          </p:cNvPr>
          <p:cNvSpPr>
            <a:spLocks noGrp="1"/>
          </p:cNvSpPr>
          <p:nvPr>
            <p:ph type="title"/>
          </p:nvPr>
        </p:nvSpPr>
        <p:spPr/>
        <p:txBody>
          <a:bodyPr/>
          <a:lstStyle/>
          <a:p>
            <a:r>
              <a:rPr lang="en-US"/>
              <a:t>BETH Cybersecurity Dataset</a:t>
            </a:r>
          </a:p>
        </p:txBody>
      </p:sp>
      <p:sp>
        <p:nvSpPr>
          <p:cNvPr id="3" name="Text Placeholder 2">
            <a:extLst>
              <a:ext uri="{FF2B5EF4-FFF2-40B4-BE49-F238E27FC236}">
                <a16:creationId xmlns:a16="http://schemas.microsoft.com/office/drawing/2014/main" id="{9B492778-D9BD-178E-C66C-2938C1394331}"/>
              </a:ext>
            </a:extLst>
          </p:cNvPr>
          <p:cNvSpPr>
            <a:spLocks noGrp="1"/>
          </p:cNvSpPr>
          <p:nvPr/>
        </p:nvSpPr>
        <p:spPr>
          <a:xfrm>
            <a:off x="838200" y="1648280"/>
            <a:ext cx="10121900" cy="4142920"/>
          </a:xfrm>
          <a:prstGeom prst="rect">
            <a:avLst/>
          </a:prstGeom>
        </p:spPr>
        <p:txBody>
          <a:bodyPr lIns="0" tIns="0" rIns="0" bIns="0"/>
          <a:lstStyle>
            <a:lvl1pPr marL="0" marR="0" indent="0" algn="l" defTabSz="730857" rtl="0" eaLnBrk="1" latinLnBrk="0" hangingPunct="1">
              <a:lnSpc>
                <a:spcPct val="130000"/>
              </a:lnSpc>
              <a:spcBef>
                <a:spcPts val="0"/>
              </a:spcBef>
              <a:spcAft>
                <a:spcPts val="0"/>
              </a:spcAft>
              <a:buClrTx/>
              <a:buSzPct val="100000"/>
              <a:buFontTx/>
              <a:buNone/>
              <a:tabLst/>
              <a:defRPr sz="1900" b="1"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r>
              <a:rPr lang="en-US">
                <a:solidFill>
                  <a:schemeClr val="tx1"/>
                </a:solidFill>
                <a:latin typeface="+mn-lt"/>
              </a:rPr>
              <a:t>BETH</a:t>
            </a:r>
            <a:r>
              <a:rPr lang="en-US" baseline="30000">
                <a:solidFill>
                  <a:schemeClr val="tx1"/>
                </a:solidFill>
                <a:latin typeface="+mn-lt"/>
              </a:rPr>
              <a:t>*</a:t>
            </a:r>
            <a:r>
              <a:rPr lang="en-US">
                <a:solidFill>
                  <a:schemeClr val="tx1"/>
                </a:solidFill>
                <a:latin typeface="+mn-lt"/>
              </a:rPr>
              <a:t> is real cybersecurity dataset published in 2021 as a benchmark for anomaly detection researchers</a:t>
            </a:r>
          </a:p>
          <a:p>
            <a:pPr lvl="1"/>
            <a:r>
              <a:rPr lang="en-US">
                <a:solidFill>
                  <a:schemeClr val="tx1"/>
                </a:solidFill>
                <a:latin typeface="+mn-lt"/>
              </a:rPr>
              <a:t>8 million records, generated by 23 hosts, during 5 </a:t>
            </a:r>
            <a:r>
              <a:rPr lang="en-US" err="1">
                <a:solidFill>
                  <a:schemeClr val="tx1"/>
                </a:solidFill>
                <a:latin typeface="+mn-lt"/>
              </a:rPr>
              <a:t>discontiguous</a:t>
            </a:r>
            <a:r>
              <a:rPr lang="en-US">
                <a:solidFill>
                  <a:schemeClr val="tx1"/>
                </a:solidFill>
                <a:latin typeface="+mn-lt"/>
              </a:rPr>
              <a:t> hours</a:t>
            </a:r>
          </a:p>
          <a:p>
            <a:pPr marL="7613" lvl="1" indent="0">
              <a:buNone/>
            </a:pPr>
            <a:endParaRPr lang="en-US" sz="1600" b="1">
              <a:solidFill>
                <a:schemeClr val="tx1"/>
              </a:solidFill>
              <a:latin typeface="+mn-lt"/>
              <a:ea typeface="Open Sans Light"/>
              <a:cs typeface="Open Sans Light"/>
            </a:endParaRPr>
          </a:p>
          <a:p>
            <a:pPr marL="128588" lvl="1" indent="0">
              <a:spcBef>
                <a:spcPts val="1200"/>
              </a:spcBef>
              <a:buNone/>
            </a:pPr>
            <a:endParaRPr lang="en-US" sz="1600">
              <a:solidFill>
                <a:schemeClr val="tx1"/>
              </a:solidFill>
              <a:latin typeface="+mn-lt"/>
              <a:ea typeface="Open Sans Light"/>
              <a:cs typeface="Open Sans Light"/>
            </a:endParaRPr>
          </a:p>
          <a:p>
            <a:pPr marL="128588" lvl="1" indent="0">
              <a:spcBef>
                <a:spcPts val="1200"/>
              </a:spcBef>
              <a:buNone/>
            </a:pPr>
            <a:endParaRPr lang="en-US">
              <a:solidFill>
                <a:schemeClr val="tx1"/>
              </a:solidFill>
              <a:latin typeface="+mn-lt"/>
            </a:endParaRPr>
          </a:p>
          <a:p>
            <a:pPr marL="128588" lvl="1" indent="0">
              <a:spcBef>
                <a:spcPts val="1200"/>
              </a:spcBef>
              <a:buNone/>
            </a:pPr>
            <a:endParaRPr lang="en-US">
              <a:solidFill>
                <a:schemeClr val="tx1"/>
              </a:solidFill>
              <a:latin typeface="+mn-lt"/>
            </a:endParaRPr>
          </a:p>
          <a:p>
            <a:pPr marL="128588" lvl="1" indent="0">
              <a:spcBef>
                <a:spcPts val="1200"/>
              </a:spcBef>
              <a:buNone/>
            </a:pPr>
            <a:endParaRPr lang="en-US">
              <a:solidFill>
                <a:schemeClr val="tx1"/>
              </a:solidFill>
              <a:latin typeface="+mn-lt"/>
            </a:endParaRPr>
          </a:p>
          <a:p>
            <a:pPr marL="128588" lvl="1" indent="0">
              <a:spcBef>
                <a:spcPts val="1200"/>
              </a:spcBef>
              <a:buNone/>
            </a:pPr>
            <a:endParaRPr lang="en-US">
              <a:solidFill>
                <a:schemeClr val="tx1"/>
              </a:solidFill>
              <a:latin typeface="+mn-lt"/>
            </a:endParaRPr>
          </a:p>
          <a:p>
            <a:pPr marL="168275" lvl="1" indent="-41275">
              <a:spcBef>
                <a:spcPts val="1200"/>
              </a:spcBef>
              <a:buNone/>
              <a:tabLst>
                <a:tab pos="109538" algn="l"/>
              </a:tabLst>
            </a:pPr>
            <a:r>
              <a:rPr lang="en-US" sz="1050">
                <a:solidFill>
                  <a:schemeClr val="tx1"/>
                </a:solidFill>
                <a:latin typeface="+mn-lt"/>
              </a:rPr>
              <a:t>*Highnam, K., Arulkumaran, K., Hanif, Z., &amp; Jennings, N. R. (2021). "BETH dataset: Real Cybersecurity Data for Anomaly Detection Research." ICML 2021 Workshop on Uncertainty and Robustness in Deep Learning. </a:t>
            </a:r>
            <a:r>
              <a:rPr lang="en-US" sz="1050">
                <a:solidFill>
                  <a:schemeClr val="tx1"/>
                </a:solidFill>
                <a:latin typeface="+mn-lt"/>
                <a:hlinkClick r:id="rId3">
                  <a:extLst>
                    <a:ext uri="{A12FA001-AC4F-418D-AE19-62706E023703}">
                      <ahyp:hlinkClr xmlns:ahyp="http://schemas.microsoft.com/office/drawing/2018/hyperlinkcolor" val="tx"/>
                    </a:ext>
                  </a:extLst>
                </a:hlinkClick>
              </a:rPr>
              <a:t>http://www.gatsby.ucl.ac.uk/~balaji/udl2021/accepted-papers/UDL2021-paper-033.pdf</a:t>
            </a:r>
            <a:r>
              <a:rPr lang="en-US" sz="1050">
                <a:solidFill>
                  <a:schemeClr val="tx1"/>
                </a:solidFill>
                <a:latin typeface="+mn-lt"/>
              </a:rPr>
              <a:t> </a:t>
            </a:r>
          </a:p>
          <a:p>
            <a:endParaRPr lang="en-US">
              <a:solidFill>
                <a:schemeClr val="tx1"/>
              </a:solidFill>
              <a:latin typeface="+mn-lt"/>
            </a:endParaRPr>
          </a:p>
        </p:txBody>
      </p:sp>
      <p:pic>
        <p:nvPicPr>
          <p:cNvPr id="5" name="Picture 4" descr="Graphical user interface, text, application&#10;&#10;AI-generated content may be incorrect.">
            <a:extLst>
              <a:ext uri="{FF2B5EF4-FFF2-40B4-BE49-F238E27FC236}">
                <a16:creationId xmlns:a16="http://schemas.microsoft.com/office/drawing/2014/main" id="{84C4BCC2-9A93-1D32-11DF-23ADCAC97D0D}"/>
              </a:ext>
            </a:extLst>
          </p:cNvPr>
          <p:cNvPicPr>
            <a:picLocks noChangeAspect="1"/>
          </p:cNvPicPr>
          <p:nvPr/>
        </p:nvPicPr>
        <p:blipFill>
          <a:blip r:embed="rId4"/>
          <a:stretch>
            <a:fillRect/>
          </a:stretch>
        </p:blipFill>
        <p:spPr>
          <a:xfrm>
            <a:off x="10445348" y="225424"/>
            <a:ext cx="1546024" cy="1122902"/>
          </a:xfrm>
          <a:prstGeom prst="rect">
            <a:avLst/>
          </a:prstGeom>
        </p:spPr>
      </p:pic>
      <p:sp>
        <p:nvSpPr>
          <p:cNvPr id="9" name="TextBox 8">
            <a:extLst>
              <a:ext uri="{FF2B5EF4-FFF2-40B4-BE49-F238E27FC236}">
                <a16:creationId xmlns:a16="http://schemas.microsoft.com/office/drawing/2014/main" id="{1DB2F3B8-30F0-7012-75D9-61ABD212A059}"/>
              </a:ext>
            </a:extLst>
          </p:cNvPr>
          <p:cNvSpPr txBox="1"/>
          <p:nvPr/>
        </p:nvSpPr>
        <p:spPr>
          <a:xfrm>
            <a:off x="729205" y="3573379"/>
            <a:ext cx="9352345" cy="369332"/>
          </a:xfrm>
          <a:prstGeom prst="rect">
            <a:avLst/>
          </a:prstGeom>
          <a:noFill/>
        </p:spPr>
        <p:txBody>
          <a:bodyPr wrap="square" rtlCol="0">
            <a:spAutoFit/>
          </a:bodyPr>
          <a:lstStyle/>
          <a:p>
            <a:r>
              <a:rPr lang="en-US" b="1"/>
              <a:t>Suppose this dataset is a representative sample of Company A’s telemetry.</a:t>
            </a:r>
          </a:p>
        </p:txBody>
      </p:sp>
    </p:spTree>
    <p:extLst>
      <p:ext uri="{BB962C8B-B14F-4D97-AF65-F5344CB8AC3E}">
        <p14:creationId xmlns:p14="http://schemas.microsoft.com/office/powerpoint/2010/main" val="848504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14FE-C864-37AE-9005-9318D0A4ED8C}"/>
              </a:ext>
            </a:extLst>
          </p:cNvPr>
          <p:cNvSpPr>
            <a:spLocks noGrp="1"/>
          </p:cNvSpPr>
          <p:nvPr>
            <p:ph type="title"/>
          </p:nvPr>
        </p:nvSpPr>
        <p:spPr/>
        <p:txBody>
          <a:bodyPr/>
          <a:lstStyle/>
          <a:p>
            <a:r>
              <a:rPr lang="en-US"/>
              <a:t>BETH Cybersecurity Dataset System Log</a:t>
            </a:r>
          </a:p>
        </p:txBody>
      </p:sp>
      <p:sp>
        <p:nvSpPr>
          <p:cNvPr id="3" name="Content Placeholder 2">
            <a:extLst>
              <a:ext uri="{FF2B5EF4-FFF2-40B4-BE49-F238E27FC236}">
                <a16:creationId xmlns:a16="http://schemas.microsoft.com/office/drawing/2014/main" id="{37A6A5E1-61A5-6B52-7C9F-593240AA6335}"/>
              </a:ext>
            </a:extLst>
          </p:cNvPr>
          <p:cNvSpPr>
            <a:spLocks noGrp="1"/>
          </p:cNvSpPr>
          <p:nvPr/>
        </p:nvSpPr>
        <p:spPr>
          <a:xfrm>
            <a:off x="838200" y="1403801"/>
            <a:ext cx="9225748" cy="405039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285750" indent="-285750">
              <a:buFont typeface="Arial" panose="020B0604020202020204" pitchFamily="34" charset="0"/>
              <a:buChar char="•"/>
            </a:pPr>
            <a:r>
              <a:rPr lang="en-US" b="1">
                <a:solidFill>
                  <a:schemeClr val="tx1"/>
                </a:solidFill>
                <a:latin typeface="+mn-lt"/>
              </a:rPr>
              <a:t>timestamp</a:t>
            </a:r>
            <a:r>
              <a:rPr lang="en-US">
                <a:solidFill>
                  <a:schemeClr val="tx1"/>
                </a:solidFill>
                <a:latin typeface="+mn-lt"/>
              </a:rPr>
              <a:t>: seconds since system boot</a:t>
            </a:r>
          </a:p>
          <a:p>
            <a:pPr marL="285750" indent="-285750">
              <a:buFont typeface="Arial" panose="020B0604020202020204" pitchFamily="34" charset="0"/>
              <a:buChar char="•"/>
            </a:pPr>
            <a:r>
              <a:rPr lang="en-US" b="1" err="1">
                <a:solidFill>
                  <a:schemeClr val="tx1"/>
                </a:solidFill>
                <a:latin typeface="+mn-lt"/>
              </a:rPr>
              <a:t>processId</a:t>
            </a:r>
            <a:r>
              <a:rPr lang="en-US">
                <a:solidFill>
                  <a:schemeClr val="tx1"/>
                </a:solidFill>
                <a:latin typeface="+mn-lt"/>
              </a:rPr>
              <a:t>: integer label for the process spawning this log</a:t>
            </a:r>
          </a:p>
          <a:p>
            <a:pPr marL="285750" indent="-285750">
              <a:buFont typeface="Arial" panose="020B0604020202020204" pitchFamily="34" charset="0"/>
              <a:buChar char="•"/>
            </a:pPr>
            <a:r>
              <a:rPr lang="en-US" b="1" err="1">
                <a:solidFill>
                  <a:schemeClr val="tx1"/>
                </a:solidFill>
                <a:latin typeface="+mn-lt"/>
              </a:rPr>
              <a:t>threadId</a:t>
            </a:r>
            <a:r>
              <a:rPr lang="en-US">
                <a:solidFill>
                  <a:schemeClr val="tx1"/>
                </a:solidFill>
                <a:latin typeface="+mn-lt"/>
              </a:rPr>
              <a:t>: integer label for the thread spawning this log</a:t>
            </a:r>
          </a:p>
          <a:p>
            <a:pPr marL="285750" indent="-285750">
              <a:buFont typeface="Arial" panose="020B0604020202020204" pitchFamily="34" charset="0"/>
              <a:buChar char="•"/>
            </a:pPr>
            <a:r>
              <a:rPr lang="en-US" b="1" err="1">
                <a:solidFill>
                  <a:schemeClr val="tx1"/>
                </a:solidFill>
                <a:latin typeface="+mn-lt"/>
              </a:rPr>
              <a:t>parentProcessId</a:t>
            </a:r>
            <a:r>
              <a:rPr lang="en-US">
                <a:solidFill>
                  <a:schemeClr val="tx1"/>
                </a:solidFill>
                <a:latin typeface="+mn-lt"/>
              </a:rPr>
              <a:t>: parent's integer label for the process spawning this log</a:t>
            </a:r>
          </a:p>
          <a:p>
            <a:pPr marL="285750" indent="-285750">
              <a:buFont typeface="Arial" panose="020B0604020202020204" pitchFamily="34" charset="0"/>
              <a:buChar char="•"/>
            </a:pPr>
            <a:r>
              <a:rPr lang="en-US" b="1" err="1">
                <a:solidFill>
                  <a:schemeClr val="tx1"/>
                </a:solidFill>
                <a:latin typeface="+mn-lt"/>
              </a:rPr>
              <a:t>userId</a:t>
            </a:r>
            <a:r>
              <a:rPr lang="en-US">
                <a:solidFill>
                  <a:schemeClr val="tx1"/>
                </a:solidFill>
                <a:latin typeface="+mn-lt"/>
              </a:rPr>
              <a:t>: login integer ID of user spawning this log</a:t>
            </a:r>
          </a:p>
          <a:p>
            <a:pPr marL="285750" indent="-285750">
              <a:buFont typeface="Arial" panose="020B0604020202020204" pitchFamily="34" charset="0"/>
              <a:buChar char="•"/>
            </a:pPr>
            <a:r>
              <a:rPr lang="en-US" b="1" err="1">
                <a:solidFill>
                  <a:schemeClr val="tx1"/>
                </a:solidFill>
                <a:latin typeface="+mn-lt"/>
              </a:rPr>
              <a:t>mountNamespace</a:t>
            </a:r>
            <a:r>
              <a:rPr lang="en-US">
                <a:solidFill>
                  <a:schemeClr val="tx1"/>
                </a:solidFill>
                <a:latin typeface="+mn-lt"/>
              </a:rPr>
              <a:t>: set mounting restrictions this process log works within</a:t>
            </a:r>
          </a:p>
          <a:p>
            <a:pPr marL="285750" indent="-285750">
              <a:buFont typeface="Arial" panose="020B0604020202020204" pitchFamily="34" charset="0"/>
              <a:buChar char="•"/>
            </a:pPr>
            <a:r>
              <a:rPr lang="en-US" b="1" err="1">
                <a:solidFill>
                  <a:schemeClr val="tx1"/>
                </a:solidFill>
                <a:latin typeface="+mn-lt"/>
              </a:rPr>
              <a:t>processName</a:t>
            </a:r>
            <a:r>
              <a:rPr lang="en-US">
                <a:solidFill>
                  <a:schemeClr val="tx1"/>
                </a:solidFill>
                <a:latin typeface="+mn-lt"/>
              </a:rPr>
              <a:t>: string command executed</a:t>
            </a:r>
          </a:p>
          <a:p>
            <a:pPr marL="285750" indent="-285750">
              <a:buFont typeface="Arial" panose="020B0604020202020204" pitchFamily="34" charset="0"/>
              <a:buChar char="•"/>
            </a:pPr>
            <a:r>
              <a:rPr lang="en-US" b="1" err="1">
                <a:solidFill>
                  <a:schemeClr val="tx1"/>
                </a:solidFill>
                <a:latin typeface="+mn-lt"/>
              </a:rPr>
              <a:t>hostName</a:t>
            </a:r>
            <a:r>
              <a:rPr lang="en-US">
                <a:solidFill>
                  <a:schemeClr val="tx1"/>
                </a:solidFill>
                <a:latin typeface="+mn-lt"/>
              </a:rPr>
              <a:t>: name of host server</a:t>
            </a:r>
          </a:p>
          <a:p>
            <a:pPr marL="285750" indent="-285750">
              <a:buFont typeface="Arial" panose="020B0604020202020204" pitchFamily="34" charset="0"/>
              <a:buChar char="•"/>
            </a:pPr>
            <a:r>
              <a:rPr lang="en-US" b="1" err="1">
                <a:solidFill>
                  <a:schemeClr val="tx1"/>
                </a:solidFill>
                <a:latin typeface="+mn-lt"/>
              </a:rPr>
              <a:t>eventId</a:t>
            </a:r>
            <a:r>
              <a:rPr lang="en-US">
                <a:solidFill>
                  <a:schemeClr val="tx1"/>
                </a:solidFill>
                <a:latin typeface="+mn-lt"/>
              </a:rPr>
              <a:t>: ID for the event generating this log</a:t>
            </a:r>
          </a:p>
          <a:p>
            <a:pPr marL="285750" indent="-285750">
              <a:buFont typeface="Arial" panose="020B0604020202020204" pitchFamily="34" charset="0"/>
              <a:buChar char="•"/>
            </a:pPr>
            <a:r>
              <a:rPr lang="en-US" b="1" err="1">
                <a:solidFill>
                  <a:schemeClr val="tx1"/>
                </a:solidFill>
                <a:latin typeface="+mn-lt"/>
              </a:rPr>
              <a:t>eventName</a:t>
            </a:r>
            <a:r>
              <a:rPr lang="en-US">
                <a:solidFill>
                  <a:schemeClr val="tx1"/>
                </a:solidFill>
                <a:latin typeface="+mn-lt"/>
              </a:rPr>
              <a:t>: name of the event generating this log</a:t>
            </a:r>
          </a:p>
          <a:p>
            <a:pPr marL="285750" indent="-285750">
              <a:buFont typeface="Arial" panose="020B0604020202020204" pitchFamily="34" charset="0"/>
              <a:buChar char="•"/>
            </a:pPr>
            <a:r>
              <a:rPr lang="en-US" b="1" err="1">
                <a:solidFill>
                  <a:schemeClr val="tx1"/>
                </a:solidFill>
                <a:latin typeface="+mn-lt"/>
              </a:rPr>
              <a:t>stackAddresses</a:t>
            </a:r>
            <a:r>
              <a:rPr lang="en-US">
                <a:solidFill>
                  <a:schemeClr val="tx1"/>
                </a:solidFill>
                <a:latin typeface="+mn-lt"/>
              </a:rPr>
              <a:t>: memory values relevant to the process</a:t>
            </a:r>
          </a:p>
          <a:p>
            <a:pPr marL="285750" indent="-285750">
              <a:buFont typeface="Arial" panose="020B0604020202020204" pitchFamily="34" charset="0"/>
              <a:buChar char="•"/>
            </a:pPr>
            <a:r>
              <a:rPr lang="en-US" b="1" err="1">
                <a:solidFill>
                  <a:schemeClr val="tx1"/>
                </a:solidFill>
                <a:latin typeface="+mn-lt"/>
              </a:rPr>
              <a:t>args</a:t>
            </a:r>
            <a:r>
              <a:rPr lang="en-US">
                <a:solidFill>
                  <a:schemeClr val="tx1"/>
                </a:solidFill>
                <a:latin typeface="+mn-lt"/>
              </a:rPr>
              <a:t>: list of arguments passed to this process</a:t>
            </a:r>
          </a:p>
          <a:p>
            <a:pPr marL="285750" indent="-285750">
              <a:buFont typeface="Arial" panose="020B0604020202020204" pitchFamily="34" charset="0"/>
              <a:buChar char="•"/>
            </a:pPr>
            <a:r>
              <a:rPr lang="en-US" b="1" err="1">
                <a:solidFill>
                  <a:schemeClr val="tx1"/>
                </a:solidFill>
                <a:latin typeface="+mn-lt"/>
              </a:rPr>
              <a:t>argsNum</a:t>
            </a:r>
            <a:r>
              <a:rPr lang="en-US">
                <a:solidFill>
                  <a:schemeClr val="tx1"/>
                </a:solidFill>
                <a:latin typeface="+mn-lt"/>
              </a:rPr>
              <a:t>: length of '</a:t>
            </a:r>
            <a:r>
              <a:rPr lang="en-US" err="1">
                <a:solidFill>
                  <a:schemeClr val="tx1"/>
                </a:solidFill>
                <a:latin typeface="+mn-lt"/>
              </a:rPr>
              <a:t>args</a:t>
            </a:r>
            <a:r>
              <a:rPr lang="en-US">
                <a:solidFill>
                  <a:schemeClr val="tx1"/>
                </a:solidFill>
                <a:latin typeface="+mn-lt"/>
              </a:rPr>
              <a:t>'</a:t>
            </a:r>
          </a:p>
          <a:p>
            <a:pPr marL="285750" indent="-285750">
              <a:buFont typeface="Arial" panose="020B0604020202020204" pitchFamily="34" charset="0"/>
              <a:buChar char="•"/>
            </a:pPr>
            <a:r>
              <a:rPr lang="en-US" b="1" err="1">
                <a:solidFill>
                  <a:schemeClr val="tx1"/>
                </a:solidFill>
                <a:latin typeface="+mn-lt"/>
              </a:rPr>
              <a:t>returnValue</a:t>
            </a:r>
            <a:r>
              <a:rPr lang="en-US">
                <a:solidFill>
                  <a:schemeClr val="tx1"/>
                </a:solidFill>
                <a:latin typeface="+mn-lt"/>
              </a:rPr>
              <a:t>: value returned from this event log (usually 0)</a:t>
            </a:r>
          </a:p>
          <a:p>
            <a:endParaRPr lang="en-US" b="1">
              <a:solidFill>
                <a:schemeClr val="tx1"/>
              </a:solidFill>
              <a:latin typeface="+mn-lt"/>
            </a:endParaRPr>
          </a:p>
          <a:p>
            <a:pPr marL="285750" indent="-285750">
              <a:buFont typeface="Arial" panose="020B0604020202020204" pitchFamily="34" charset="0"/>
              <a:buChar char="•"/>
            </a:pPr>
            <a:r>
              <a:rPr lang="en-US" b="1">
                <a:solidFill>
                  <a:schemeClr val="tx1"/>
                </a:solidFill>
                <a:latin typeface="+mn-lt"/>
              </a:rPr>
              <a:t>sus</a:t>
            </a:r>
            <a:r>
              <a:rPr lang="en-US">
                <a:solidFill>
                  <a:schemeClr val="tx1"/>
                </a:solidFill>
                <a:latin typeface="+mn-lt"/>
              </a:rPr>
              <a:t>: binary label as a suspicious event (1 is suspicious, 0 is not)</a:t>
            </a:r>
          </a:p>
          <a:p>
            <a:pPr marL="285750" indent="-285750">
              <a:buFont typeface="Arial" panose="020B0604020202020204" pitchFamily="34" charset="0"/>
              <a:buChar char="•"/>
            </a:pPr>
            <a:r>
              <a:rPr lang="en-US" b="1">
                <a:solidFill>
                  <a:schemeClr val="tx1"/>
                </a:solidFill>
                <a:latin typeface="+mn-lt"/>
              </a:rPr>
              <a:t>evil</a:t>
            </a:r>
            <a:r>
              <a:rPr lang="en-US">
                <a:solidFill>
                  <a:schemeClr val="tx1"/>
                </a:solidFill>
                <a:latin typeface="+mn-lt"/>
              </a:rPr>
              <a:t>: binary label as a known malicious event (1 is malicious, 0 is not)</a:t>
            </a:r>
          </a:p>
          <a:p>
            <a:endParaRPr lang="en-US">
              <a:solidFill>
                <a:schemeClr val="tx1"/>
              </a:solidFill>
              <a:latin typeface="+mn-lt"/>
            </a:endParaRPr>
          </a:p>
        </p:txBody>
      </p:sp>
      <p:pic>
        <p:nvPicPr>
          <p:cNvPr id="4" name="Picture 3" descr="Graphical user interface, text, application&#10;&#10;AI-generated content may be incorrect.">
            <a:extLst>
              <a:ext uri="{FF2B5EF4-FFF2-40B4-BE49-F238E27FC236}">
                <a16:creationId xmlns:a16="http://schemas.microsoft.com/office/drawing/2014/main" id="{B23BEEE7-61C5-F1D5-07E2-10448627A7DA}"/>
              </a:ext>
            </a:extLst>
          </p:cNvPr>
          <p:cNvPicPr>
            <a:picLocks noChangeAspect="1"/>
          </p:cNvPicPr>
          <p:nvPr/>
        </p:nvPicPr>
        <p:blipFill>
          <a:blip r:embed="rId3"/>
          <a:stretch>
            <a:fillRect/>
          </a:stretch>
        </p:blipFill>
        <p:spPr>
          <a:xfrm>
            <a:off x="10445348" y="225424"/>
            <a:ext cx="1546024" cy="1122902"/>
          </a:xfrm>
          <a:prstGeom prst="rect">
            <a:avLst/>
          </a:prstGeom>
        </p:spPr>
      </p:pic>
      <p:sp>
        <p:nvSpPr>
          <p:cNvPr id="5" name="Rectangle 4">
            <a:extLst>
              <a:ext uri="{FF2B5EF4-FFF2-40B4-BE49-F238E27FC236}">
                <a16:creationId xmlns:a16="http://schemas.microsoft.com/office/drawing/2014/main" id="{8A323709-9705-BBEB-FA2D-53867A3EB9AA}"/>
              </a:ext>
            </a:extLst>
          </p:cNvPr>
          <p:cNvSpPr/>
          <p:nvPr/>
        </p:nvSpPr>
        <p:spPr>
          <a:xfrm>
            <a:off x="838200" y="1467838"/>
            <a:ext cx="4114800" cy="247199"/>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3C9A9B-2932-BC28-3138-6A7A0CB0F8D7}"/>
              </a:ext>
            </a:extLst>
          </p:cNvPr>
          <p:cNvSpPr/>
          <p:nvPr/>
        </p:nvSpPr>
        <p:spPr>
          <a:xfrm>
            <a:off x="838200" y="1715037"/>
            <a:ext cx="5651500" cy="24719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C976EB4-FC04-9ED7-90A9-BB0FCC9CC882}"/>
              </a:ext>
            </a:extLst>
          </p:cNvPr>
          <p:cNvSpPr/>
          <p:nvPr/>
        </p:nvSpPr>
        <p:spPr>
          <a:xfrm>
            <a:off x="838200" y="2223037"/>
            <a:ext cx="7073900" cy="24719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209FF9-B4AD-D1B8-6440-FAF0E06FA4C8}"/>
              </a:ext>
            </a:extLst>
          </p:cNvPr>
          <p:cNvSpPr/>
          <p:nvPr/>
        </p:nvSpPr>
        <p:spPr>
          <a:xfrm>
            <a:off x="838200" y="2482165"/>
            <a:ext cx="7073900" cy="247199"/>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D39F0E-9EA8-5AF3-BDEB-6B947C2A4FD8}"/>
              </a:ext>
            </a:extLst>
          </p:cNvPr>
          <p:cNvSpPr/>
          <p:nvPr/>
        </p:nvSpPr>
        <p:spPr>
          <a:xfrm>
            <a:off x="838200" y="3140613"/>
            <a:ext cx="3543300" cy="30480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854A74-A650-C3B8-5F5B-8D1458402A24}"/>
              </a:ext>
            </a:extLst>
          </p:cNvPr>
          <p:cNvSpPr/>
          <p:nvPr/>
        </p:nvSpPr>
        <p:spPr>
          <a:xfrm>
            <a:off x="838200" y="3602941"/>
            <a:ext cx="5016500" cy="30480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20D713-F2ED-71B5-3FBA-BF82DDB44C25}"/>
              </a:ext>
            </a:extLst>
          </p:cNvPr>
          <p:cNvSpPr/>
          <p:nvPr/>
        </p:nvSpPr>
        <p:spPr>
          <a:xfrm>
            <a:off x="838200" y="4075302"/>
            <a:ext cx="5016500" cy="30480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788509-BBC2-0543-5BEE-40632D4A5C6D}"/>
              </a:ext>
            </a:extLst>
          </p:cNvPr>
          <p:cNvSpPr/>
          <p:nvPr/>
        </p:nvSpPr>
        <p:spPr>
          <a:xfrm>
            <a:off x="9601200" y="4899331"/>
            <a:ext cx="2206424"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Semantic Features</a:t>
            </a:r>
          </a:p>
        </p:txBody>
      </p:sp>
      <p:sp>
        <p:nvSpPr>
          <p:cNvPr id="14" name="Rectangle 13">
            <a:extLst>
              <a:ext uri="{FF2B5EF4-FFF2-40B4-BE49-F238E27FC236}">
                <a16:creationId xmlns:a16="http://schemas.microsoft.com/office/drawing/2014/main" id="{7D88FC5B-E9B2-3725-E64E-E3489B5B1ECA}"/>
              </a:ext>
            </a:extLst>
          </p:cNvPr>
          <p:cNvSpPr/>
          <p:nvPr/>
        </p:nvSpPr>
        <p:spPr>
          <a:xfrm>
            <a:off x="9601200" y="4420230"/>
            <a:ext cx="2206424" cy="36933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Relational Features</a:t>
            </a:r>
          </a:p>
        </p:txBody>
      </p:sp>
      <p:sp>
        <p:nvSpPr>
          <p:cNvPr id="15" name="Rectangle 14">
            <a:extLst>
              <a:ext uri="{FF2B5EF4-FFF2-40B4-BE49-F238E27FC236}">
                <a16:creationId xmlns:a16="http://schemas.microsoft.com/office/drawing/2014/main" id="{478F4187-7189-8562-3C65-A4CC2358332C}"/>
              </a:ext>
            </a:extLst>
          </p:cNvPr>
          <p:cNvSpPr/>
          <p:nvPr/>
        </p:nvSpPr>
        <p:spPr>
          <a:xfrm>
            <a:off x="9601200" y="3920601"/>
            <a:ext cx="2206424" cy="369332"/>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Temporal Features</a:t>
            </a:r>
          </a:p>
        </p:txBody>
      </p:sp>
      <p:sp>
        <p:nvSpPr>
          <p:cNvPr id="16" name="Rectangle 15">
            <a:extLst>
              <a:ext uri="{FF2B5EF4-FFF2-40B4-BE49-F238E27FC236}">
                <a16:creationId xmlns:a16="http://schemas.microsoft.com/office/drawing/2014/main" id="{FF49AB5E-84E4-BA5C-8FB7-0F71DD709B2C}"/>
              </a:ext>
            </a:extLst>
          </p:cNvPr>
          <p:cNvSpPr/>
          <p:nvPr/>
        </p:nvSpPr>
        <p:spPr>
          <a:xfrm>
            <a:off x="9601200" y="5399829"/>
            <a:ext cx="2206424" cy="369332"/>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Aggregate Features</a:t>
            </a:r>
          </a:p>
        </p:txBody>
      </p:sp>
      <p:sp>
        <p:nvSpPr>
          <p:cNvPr id="18" name="Rectangle 17">
            <a:extLst>
              <a:ext uri="{FF2B5EF4-FFF2-40B4-BE49-F238E27FC236}">
                <a16:creationId xmlns:a16="http://schemas.microsoft.com/office/drawing/2014/main" id="{0BE73D90-0625-E6E9-DDC9-15EE19511676}"/>
              </a:ext>
            </a:extLst>
          </p:cNvPr>
          <p:cNvSpPr/>
          <p:nvPr/>
        </p:nvSpPr>
        <p:spPr>
          <a:xfrm>
            <a:off x="838200" y="4363152"/>
            <a:ext cx="3035300" cy="30480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2923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D15B9-33E2-8655-7338-4D7E6EE56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9F357-F072-A759-CFF8-2FD84A623525}"/>
              </a:ext>
            </a:extLst>
          </p:cNvPr>
          <p:cNvSpPr>
            <a:spLocks noGrp="1"/>
          </p:cNvSpPr>
          <p:nvPr>
            <p:ph type="title"/>
          </p:nvPr>
        </p:nvSpPr>
        <p:spPr/>
        <p:txBody>
          <a:bodyPr/>
          <a:lstStyle/>
          <a:p>
            <a:r>
              <a:rPr lang="en-US"/>
              <a:t>BETH Cybersecurity Dataset DNS Log</a:t>
            </a:r>
          </a:p>
        </p:txBody>
      </p:sp>
      <p:sp>
        <p:nvSpPr>
          <p:cNvPr id="3" name="Content Placeholder 2">
            <a:extLst>
              <a:ext uri="{FF2B5EF4-FFF2-40B4-BE49-F238E27FC236}">
                <a16:creationId xmlns:a16="http://schemas.microsoft.com/office/drawing/2014/main" id="{945744A5-D4AC-A1DB-717F-06203311F6A5}"/>
              </a:ext>
            </a:extLst>
          </p:cNvPr>
          <p:cNvSpPr>
            <a:spLocks noGrp="1"/>
          </p:cNvSpPr>
          <p:nvPr/>
        </p:nvSpPr>
        <p:spPr>
          <a:xfrm>
            <a:off x="838200" y="1403801"/>
            <a:ext cx="9225748" cy="405039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285750" indent="-285750">
              <a:buFont typeface="Arial" panose="020B0604020202020204" pitchFamily="34" charset="0"/>
              <a:buChar char="•"/>
            </a:pPr>
            <a:r>
              <a:rPr lang="en-US" b="1">
                <a:solidFill>
                  <a:schemeClr val="tx1"/>
                </a:solidFill>
                <a:latin typeface="+mn-lt"/>
              </a:rPr>
              <a:t>timestamp</a:t>
            </a:r>
            <a:r>
              <a:rPr lang="en-US">
                <a:solidFill>
                  <a:schemeClr val="tx1"/>
                </a:solidFill>
                <a:latin typeface="+mn-lt"/>
              </a:rPr>
              <a:t>: Date and time in the format “YYYY-MMDDTHH:MM:SSZ” for when the packet was sent or received</a:t>
            </a:r>
          </a:p>
          <a:p>
            <a:pPr marL="285750" indent="-285750">
              <a:buFont typeface="Arial" panose="020B0604020202020204" pitchFamily="34" charset="0"/>
              <a:buChar char="•"/>
            </a:pPr>
            <a:r>
              <a:rPr lang="en-US" b="1" err="1">
                <a:solidFill>
                  <a:schemeClr val="tx1"/>
                </a:solidFill>
                <a:latin typeface="+mn-lt"/>
              </a:rPr>
              <a:t>SourceIP</a:t>
            </a:r>
            <a:r>
              <a:rPr lang="en-US">
                <a:solidFill>
                  <a:schemeClr val="tx1"/>
                </a:solidFill>
                <a:latin typeface="+mn-lt"/>
              </a:rPr>
              <a:t>: Source IP address of the packet</a:t>
            </a:r>
          </a:p>
          <a:p>
            <a:pPr marL="285750" indent="-285750">
              <a:buFont typeface="Arial" panose="020B0604020202020204" pitchFamily="34" charset="0"/>
              <a:buChar char="•"/>
            </a:pPr>
            <a:r>
              <a:rPr lang="en-US" b="1" err="1">
                <a:solidFill>
                  <a:schemeClr val="tx1"/>
                </a:solidFill>
                <a:latin typeface="+mn-lt"/>
              </a:rPr>
              <a:t>DestinationIP</a:t>
            </a:r>
            <a:r>
              <a:rPr lang="en-US">
                <a:solidFill>
                  <a:schemeClr val="tx1"/>
                </a:solidFill>
                <a:latin typeface="+mn-lt"/>
              </a:rPr>
              <a:t>: Destination IP address of the packet</a:t>
            </a:r>
          </a:p>
          <a:p>
            <a:pPr marL="285750" indent="-285750">
              <a:buFont typeface="Arial" panose="020B0604020202020204" pitchFamily="34" charset="0"/>
              <a:buChar char="•"/>
            </a:pPr>
            <a:r>
              <a:rPr lang="en-US" b="1" err="1">
                <a:solidFill>
                  <a:schemeClr val="tx1"/>
                </a:solidFill>
                <a:latin typeface="+mn-lt"/>
              </a:rPr>
              <a:t>DNSQuery</a:t>
            </a:r>
            <a:r>
              <a:rPr lang="en-US">
                <a:solidFill>
                  <a:schemeClr val="tx1"/>
                </a:solidFill>
                <a:latin typeface="+mn-lt"/>
              </a:rPr>
              <a:t>: Sent DNS query (e.g. the URL submitted - "</a:t>
            </a:r>
            <a:r>
              <a:rPr lang="en-US" err="1">
                <a:solidFill>
                  <a:schemeClr val="tx1"/>
                </a:solidFill>
                <a:latin typeface="+mn-lt"/>
              </a:rPr>
              <a:t>google.com</a:t>
            </a:r>
            <a:r>
              <a:rPr lang="en-US">
                <a:solidFill>
                  <a:schemeClr val="tx1"/>
                </a:solidFill>
                <a:latin typeface="+mn-lt"/>
              </a:rPr>
              <a:t>")</a:t>
            </a:r>
          </a:p>
          <a:p>
            <a:pPr marL="285750" indent="-285750">
              <a:buFont typeface="Arial" panose="020B0604020202020204" pitchFamily="34" charset="0"/>
              <a:buChar char="•"/>
            </a:pPr>
            <a:r>
              <a:rPr lang="en-US" b="1" err="1">
                <a:solidFill>
                  <a:schemeClr val="tx1"/>
                </a:solidFill>
                <a:latin typeface="+mn-lt"/>
              </a:rPr>
              <a:t>DNSAnswer</a:t>
            </a:r>
            <a:r>
              <a:rPr lang="en-US">
                <a:solidFill>
                  <a:schemeClr val="tx1"/>
                </a:solidFill>
                <a:latin typeface="+mn-lt"/>
              </a:rPr>
              <a:t>: DNS response; can be null</a:t>
            </a:r>
          </a:p>
          <a:p>
            <a:pPr marL="285750" indent="-285750">
              <a:buFont typeface="Arial" panose="020B0604020202020204" pitchFamily="34" charset="0"/>
              <a:buChar char="•"/>
            </a:pPr>
            <a:r>
              <a:rPr lang="en-US" b="1" err="1">
                <a:solidFill>
                  <a:schemeClr val="tx1"/>
                </a:solidFill>
                <a:latin typeface="+mn-lt"/>
              </a:rPr>
              <a:t>DNSAnswerTTL</a:t>
            </a:r>
            <a:r>
              <a:rPr lang="en-US">
                <a:solidFill>
                  <a:schemeClr val="tx1"/>
                </a:solidFill>
                <a:latin typeface="+mn-lt"/>
              </a:rPr>
              <a:t>: List of integers sent as strings, can be null; The time to live of the DNS answer</a:t>
            </a:r>
          </a:p>
          <a:p>
            <a:pPr marL="285750" indent="-285750">
              <a:buFont typeface="Arial" panose="020B0604020202020204" pitchFamily="34" charset="0"/>
              <a:buChar char="•"/>
            </a:pPr>
            <a:r>
              <a:rPr lang="en-US" b="1" err="1">
                <a:solidFill>
                  <a:schemeClr val="tx1"/>
                </a:solidFill>
                <a:latin typeface="+mn-lt"/>
              </a:rPr>
              <a:t>DNSQueryNames</a:t>
            </a:r>
            <a:r>
              <a:rPr lang="en-US">
                <a:solidFill>
                  <a:schemeClr val="tx1"/>
                </a:solidFill>
                <a:latin typeface="+mn-lt"/>
              </a:rPr>
              <a:t>: Name of the requested resource</a:t>
            </a:r>
          </a:p>
          <a:p>
            <a:pPr marL="285750" indent="-285750">
              <a:buFont typeface="Arial" panose="020B0604020202020204" pitchFamily="34" charset="0"/>
              <a:buChar char="•"/>
            </a:pPr>
            <a:r>
              <a:rPr lang="en-US" b="1" err="1">
                <a:solidFill>
                  <a:schemeClr val="tx1"/>
                </a:solidFill>
                <a:latin typeface="+mn-lt"/>
              </a:rPr>
              <a:t>DNSQueryClass</a:t>
            </a:r>
            <a:r>
              <a:rPr lang="en-US">
                <a:solidFill>
                  <a:schemeClr val="tx1"/>
                </a:solidFill>
                <a:latin typeface="+mn-lt"/>
              </a:rPr>
              <a:t>: Class code for the resource query</a:t>
            </a:r>
          </a:p>
          <a:p>
            <a:pPr marL="285750" indent="-285750">
              <a:buFont typeface="Arial" panose="020B0604020202020204" pitchFamily="34" charset="0"/>
              <a:buChar char="•"/>
            </a:pPr>
            <a:r>
              <a:rPr lang="en-US" b="1" err="1">
                <a:solidFill>
                  <a:schemeClr val="tx1"/>
                </a:solidFill>
                <a:latin typeface="+mn-lt"/>
              </a:rPr>
              <a:t>DNSQueryType</a:t>
            </a:r>
            <a:r>
              <a:rPr lang="en-US">
                <a:solidFill>
                  <a:schemeClr val="tx1"/>
                </a:solidFill>
                <a:latin typeface="+mn-lt"/>
              </a:rPr>
              <a:t>: Type of resource record (A, AAAA, MX, TXT, etc.)</a:t>
            </a:r>
          </a:p>
          <a:p>
            <a:pPr marL="285750" indent="-285750">
              <a:buFont typeface="Arial" panose="020B0604020202020204" pitchFamily="34" charset="0"/>
              <a:buChar char="•"/>
            </a:pPr>
            <a:r>
              <a:rPr lang="en-US" b="1" err="1">
                <a:solidFill>
                  <a:schemeClr val="tx1"/>
                </a:solidFill>
                <a:latin typeface="+mn-lt"/>
              </a:rPr>
              <a:t>NumberOfAnswers</a:t>
            </a:r>
            <a:r>
              <a:rPr lang="en-US">
                <a:solidFill>
                  <a:schemeClr val="tx1"/>
                </a:solidFill>
                <a:latin typeface="+mn-lt"/>
              </a:rPr>
              <a:t>: Number of answer headers in the packet</a:t>
            </a:r>
          </a:p>
          <a:p>
            <a:pPr marL="285750" indent="-285750">
              <a:buFont typeface="Arial" panose="020B0604020202020204" pitchFamily="34" charset="0"/>
              <a:buChar char="•"/>
            </a:pPr>
            <a:r>
              <a:rPr lang="en-US" b="1" err="1">
                <a:solidFill>
                  <a:schemeClr val="tx1"/>
                </a:solidFill>
                <a:latin typeface="+mn-lt"/>
              </a:rPr>
              <a:t>DNSOpCode</a:t>
            </a:r>
            <a:r>
              <a:rPr lang="en-US">
                <a:solidFill>
                  <a:schemeClr val="tx1"/>
                </a:solidFill>
                <a:latin typeface="+mn-lt"/>
              </a:rPr>
              <a:t>: Header information regarding which operation this packet was sent (e.g. standard query is 0)</a:t>
            </a:r>
          </a:p>
          <a:p>
            <a:pPr marL="285750" indent="-285750">
              <a:buFont typeface="Arial" panose="020B0604020202020204" pitchFamily="34" charset="0"/>
              <a:buChar char="•"/>
            </a:pPr>
            <a:r>
              <a:rPr lang="en-US" b="1" err="1">
                <a:solidFill>
                  <a:schemeClr val="tx1"/>
                </a:solidFill>
                <a:latin typeface="+mn-lt"/>
              </a:rPr>
              <a:t>SensorID</a:t>
            </a:r>
            <a:r>
              <a:rPr lang="en-US">
                <a:solidFill>
                  <a:schemeClr val="tx1"/>
                </a:solidFill>
                <a:latin typeface="+mn-lt"/>
              </a:rPr>
              <a:t>: Same as the </a:t>
            </a:r>
            <a:r>
              <a:rPr lang="en-US" err="1">
                <a:solidFill>
                  <a:schemeClr val="tx1"/>
                </a:solidFill>
                <a:latin typeface="+mn-lt"/>
              </a:rPr>
              <a:t>hostName</a:t>
            </a:r>
            <a:r>
              <a:rPr lang="en-US">
                <a:solidFill>
                  <a:schemeClr val="tx1"/>
                </a:solidFill>
                <a:latin typeface="+mn-lt"/>
              </a:rPr>
              <a:t> in the process records; Name of host server</a:t>
            </a:r>
          </a:p>
          <a:p>
            <a:endParaRPr lang="en-US" b="1">
              <a:solidFill>
                <a:schemeClr val="tx1"/>
              </a:solidFill>
              <a:latin typeface="+mn-lt"/>
            </a:endParaRPr>
          </a:p>
          <a:p>
            <a:pPr marL="285750" indent="-285750">
              <a:buFont typeface="Arial" panose="020B0604020202020204" pitchFamily="34" charset="0"/>
              <a:buChar char="•"/>
            </a:pPr>
            <a:r>
              <a:rPr lang="en-US" b="1">
                <a:solidFill>
                  <a:schemeClr val="tx1"/>
                </a:solidFill>
                <a:latin typeface="+mn-lt"/>
              </a:rPr>
              <a:t>sus</a:t>
            </a:r>
            <a:r>
              <a:rPr lang="en-US">
                <a:solidFill>
                  <a:schemeClr val="tx1"/>
                </a:solidFill>
                <a:latin typeface="+mn-lt"/>
              </a:rPr>
              <a:t>: binary label as a suspicious event (1 is suspicious, 0 is not)</a:t>
            </a:r>
          </a:p>
          <a:p>
            <a:pPr marL="285750" indent="-285750">
              <a:buFont typeface="Arial" panose="020B0604020202020204" pitchFamily="34" charset="0"/>
              <a:buChar char="•"/>
            </a:pPr>
            <a:r>
              <a:rPr lang="en-US" b="1">
                <a:solidFill>
                  <a:schemeClr val="tx1"/>
                </a:solidFill>
                <a:latin typeface="+mn-lt"/>
              </a:rPr>
              <a:t>evil</a:t>
            </a:r>
            <a:r>
              <a:rPr lang="en-US">
                <a:solidFill>
                  <a:schemeClr val="tx1"/>
                </a:solidFill>
                <a:latin typeface="+mn-lt"/>
              </a:rPr>
              <a:t>: binary label as a known malicious event (1 is malicious, 0 is not)</a:t>
            </a:r>
          </a:p>
          <a:p>
            <a:endParaRPr lang="en-US">
              <a:solidFill>
                <a:schemeClr val="tx1"/>
              </a:solidFill>
              <a:latin typeface="+mn-lt"/>
            </a:endParaRPr>
          </a:p>
        </p:txBody>
      </p:sp>
      <p:pic>
        <p:nvPicPr>
          <p:cNvPr id="4" name="Picture 3" descr="Graphical user interface, text, application&#10;&#10;AI-generated content may be incorrect.">
            <a:extLst>
              <a:ext uri="{FF2B5EF4-FFF2-40B4-BE49-F238E27FC236}">
                <a16:creationId xmlns:a16="http://schemas.microsoft.com/office/drawing/2014/main" id="{29DA38E9-8A34-39F2-C45C-DAC2D824C555}"/>
              </a:ext>
            </a:extLst>
          </p:cNvPr>
          <p:cNvPicPr>
            <a:picLocks noChangeAspect="1"/>
          </p:cNvPicPr>
          <p:nvPr/>
        </p:nvPicPr>
        <p:blipFill>
          <a:blip r:embed="rId3"/>
          <a:stretch>
            <a:fillRect/>
          </a:stretch>
        </p:blipFill>
        <p:spPr>
          <a:xfrm>
            <a:off x="10445348" y="225424"/>
            <a:ext cx="1546024" cy="1122902"/>
          </a:xfrm>
          <a:prstGeom prst="rect">
            <a:avLst/>
          </a:prstGeom>
        </p:spPr>
      </p:pic>
      <p:sp>
        <p:nvSpPr>
          <p:cNvPr id="5" name="Rectangle 4">
            <a:extLst>
              <a:ext uri="{FF2B5EF4-FFF2-40B4-BE49-F238E27FC236}">
                <a16:creationId xmlns:a16="http://schemas.microsoft.com/office/drawing/2014/main" id="{A9C889E9-A3A8-83AE-799E-8A276BD44885}"/>
              </a:ext>
            </a:extLst>
          </p:cNvPr>
          <p:cNvSpPr/>
          <p:nvPr/>
        </p:nvSpPr>
        <p:spPr>
          <a:xfrm>
            <a:off x="1130300" y="1447798"/>
            <a:ext cx="8610600" cy="469901"/>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411E3C03-8285-248F-39B0-8DA9405B5ED9}"/>
              </a:ext>
            </a:extLst>
          </p:cNvPr>
          <p:cNvSpPr/>
          <p:nvPr/>
        </p:nvSpPr>
        <p:spPr>
          <a:xfrm>
            <a:off x="1130300" y="1961696"/>
            <a:ext cx="8610600" cy="99740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590A857E-0440-1DE2-761A-5DB209084054}"/>
              </a:ext>
            </a:extLst>
          </p:cNvPr>
          <p:cNvSpPr/>
          <p:nvPr/>
        </p:nvSpPr>
        <p:spPr>
          <a:xfrm>
            <a:off x="1130300" y="3168536"/>
            <a:ext cx="8610600" cy="222704"/>
          </a:xfrm>
          <a:prstGeom prst="rect">
            <a:avLst/>
          </a:prstGeom>
          <a:noFill/>
          <a:ln w="38100">
            <a:solidFill>
              <a:srgbClr val="C7374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AD99FFA8-793E-178D-A14B-3F0F429D9FB7}"/>
              </a:ext>
            </a:extLst>
          </p:cNvPr>
          <p:cNvSpPr/>
          <p:nvPr/>
        </p:nvSpPr>
        <p:spPr>
          <a:xfrm>
            <a:off x="1130300" y="3879227"/>
            <a:ext cx="8610600" cy="22270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3941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E6F7-3699-7891-4F0F-4BF03736DE5B}"/>
              </a:ext>
            </a:extLst>
          </p:cNvPr>
          <p:cNvSpPr>
            <a:spLocks noGrp="1"/>
          </p:cNvSpPr>
          <p:nvPr>
            <p:ph type="title"/>
          </p:nvPr>
        </p:nvSpPr>
        <p:spPr/>
        <p:txBody>
          <a:bodyPr/>
          <a:lstStyle/>
          <a:p>
            <a:r>
              <a:rPr lang="en-US"/>
              <a:t>BETH Cybersecurity Dataset Sample</a:t>
            </a:r>
          </a:p>
        </p:txBody>
      </p:sp>
      <p:pic>
        <p:nvPicPr>
          <p:cNvPr id="3" name="Picture 2">
            <a:extLst>
              <a:ext uri="{FF2B5EF4-FFF2-40B4-BE49-F238E27FC236}">
                <a16:creationId xmlns:a16="http://schemas.microsoft.com/office/drawing/2014/main" id="{1C02E255-2339-6352-043C-D6A6A38ED3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9341" y="2222158"/>
            <a:ext cx="11173318" cy="1355933"/>
          </a:xfrm>
          <a:prstGeom prst="rect">
            <a:avLst/>
          </a:prstGeom>
        </p:spPr>
      </p:pic>
      <p:pic>
        <p:nvPicPr>
          <p:cNvPr id="4" name="Picture 3">
            <a:extLst>
              <a:ext uri="{FF2B5EF4-FFF2-40B4-BE49-F238E27FC236}">
                <a16:creationId xmlns:a16="http://schemas.microsoft.com/office/drawing/2014/main" id="{92F2AB8E-34E7-CF84-0BC1-81B2E77513C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9394" y="4110480"/>
            <a:ext cx="11192316" cy="1201171"/>
          </a:xfrm>
          <a:prstGeom prst="rect">
            <a:avLst/>
          </a:prstGeom>
        </p:spPr>
      </p:pic>
      <p:sp>
        <p:nvSpPr>
          <p:cNvPr id="5" name="Text Placeholder 2">
            <a:extLst>
              <a:ext uri="{FF2B5EF4-FFF2-40B4-BE49-F238E27FC236}">
                <a16:creationId xmlns:a16="http://schemas.microsoft.com/office/drawing/2014/main" id="{FCF86F70-A028-6CE9-A016-A294318B1D6A}"/>
              </a:ext>
            </a:extLst>
          </p:cNvPr>
          <p:cNvSpPr>
            <a:spLocks noGrp="1"/>
          </p:cNvSpPr>
          <p:nvPr/>
        </p:nvSpPr>
        <p:spPr>
          <a:xfrm>
            <a:off x="509341" y="1828753"/>
            <a:ext cx="8610600" cy="3850198"/>
          </a:xfrm>
          <a:prstGeom prst="rect">
            <a:avLst/>
          </a:prstGeom>
        </p:spPr>
        <p:txBody>
          <a:bodyPr lIns="0" tIns="0" rIns="0" bIns="0"/>
          <a:lstStyle>
            <a:lvl1pPr marL="0" marR="0" indent="0" algn="l" defTabSz="730857" rtl="0" eaLnBrk="1" latinLnBrk="0" hangingPunct="1">
              <a:lnSpc>
                <a:spcPct val="130000"/>
              </a:lnSpc>
              <a:spcBef>
                <a:spcPts val="0"/>
              </a:spcBef>
              <a:spcAft>
                <a:spcPts val="0"/>
              </a:spcAft>
              <a:buClrTx/>
              <a:buSzPct val="100000"/>
              <a:buFontTx/>
              <a:buNone/>
              <a:tabLst/>
              <a:defRPr sz="1900" b="1"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r>
              <a:rPr lang="en-US"/>
              <a:t>System Logfiles</a:t>
            </a:r>
          </a:p>
          <a:p>
            <a:endParaRPr lang="en-US"/>
          </a:p>
          <a:p>
            <a:endParaRPr lang="en-US"/>
          </a:p>
          <a:p>
            <a:endParaRPr lang="en-US"/>
          </a:p>
          <a:p>
            <a:endParaRPr lang="en-US"/>
          </a:p>
          <a:p>
            <a:r>
              <a:rPr lang="en-US"/>
              <a:t>DNS Query Logfiles</a:t>
            </a:r>
          </a:p>
        </p:txBody>
      </p:sp>
      <p:pic>
        <p:nvPicPr>
          <p:cNvPr id="6" name="Picture 5" descr="Graphical user interface, text, application&#10;&#10;AI-generated content may be incorrect.">
            <a:extLst>
              <a:ext uri="{FF2B5EF4-FFF2-40B4-BE49-F238E27FC236}">
                <a16:creationId xmlns:a16="http://schemas.microsoft.com/office/drawing/2014/main" id="{4F136312-6905-51E9-CB9E-18537F9E33C6}"/>
              </a:ext>
            </a:extLst>
          </p:cNvPr>
          <p:cNvPicPr>
            <a:picLocks noChangeAspect="1"/>
          </p:cNvPicPr>
          <p:nvPr/>
        </p:nvPicPr>
        <p:blipFill>
          <a:blip r:embed="rId5"/>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1204934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ED6E-9E3F-BDCF-29AF-FE26004DE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0502D-D3A3-931D-2D28-39C85C88DF86}"/>
              </a:ext>
            </a:extLst>
          </p:cNvPr>
          <p:cNvSpPr>
            <a:spLocks noGrp="1"/>
          </p:cNvSpPr>
          <p:nvPr>
            <p:ph type="title"/>
          </p:nvPr>
        </p:nvSpPr>
        <p:spPr/>
        <p:txBody>
          <a:bodyPr/>
          <a:lstStyle/>
          <a:p>
            <a:r>
              <a:rPr lang="en-US"/>
              <a:t>Coding Exercise 1</a:t>
            </a:r>
          </a:p>
        </p:txBody>
      </p:sp>
    </p:spTree>
    <p:extLst>
      <p:ext uri="{BB962C8B-B14F-4D97-AF65-F5344CB8AC3E}">
        <p14:creationId xmlns:p14="http://schemas.microsoft.com/office/powerpoint/2010/main" val="2635337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D630-40F2-2A58-5765-8F5A3CC30E41}"/>
              </a:ext>
            </a:extLst>
          </p:cNvPr>
          <p:cNvSpPr>
            <a:spLocks noGrp="1"/>
          </p:cNvSpPr>
          <p:nvPr>
            <p:ph type="title"/>
          </p:nvPr>
        </p:nvSpPr>
        <p:spPr/>
        <p:txBody>
          <a:bodyPr/>
          <a:lstStyle/>
          <a:p>
            <a:r>
              <a:rPr lang="en-US"/>
              <a:t>Download Lab Dataset</a:t>
            </a:r>
          </a:p>
        </p:txBody>
      </p:sp>
      <p:sp>
        <p:nvSpPr>
          <p:cNvPr id="3" name="Content Placeholder 2">
            <a:extLst>
              <a:ext uri="{FF2B5EF4-FFF2-40B4-BE49-F238E27FC236}">
                <a16:creationId xmlns:a16="http://schemas.microsoft.com/office/drawing/2014/main" id="{310C1BC9-69FF-914E-B703-B564B563465B}"/>
              </a:ext>
            </a:extLst>
          </p:cNvPr>
          <p:cNvSpPr>
            <a:spLocks noGrp="1"/>
          </p:cNvSpPr>
          <p:nvPr/>
        </p:nvSpPr>
        <p:spPr>
          <a:xfrm>
            <a:off x="838200" y="1389219"/>
            <a:ext cx="9253094" cy="2226699"/>
          </a:xfrm>
          <a:noFill/>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379213" lvl="1" indent="-379213">
              <a:spcBef>
                <a:spcPts val="1327"/>
              </a:spcBef>
            </a:pPr>
            <a:r>
              <a:rPr lang="en-US" sz="2000">
                <a:solidFill>
                  <a:schemeClr val="tx1"/>
                </a:solidFill>
                <a:latin typeface="+mn-lt"/>
              </a:rPr>
              <a:t>Before we get started, let’s add the BETH dataset to our </a:t>
            </a:r>
            <a:r>
              <a:rPr lang="en-US" sz="2000" err="1">
                <a:solidFill>
                  <a:schemeClr val="tx1"/>
                </a:solidFill>
                <a:latin typeface="+mn-lt"/>
              </a:rPr>
              <a:t>Colab</a:t>
            </a:r>
            <a:r>
              <a:rPr lang="en-US" sz="2000">
                <a:solidFill>
                  <a:schemeClr val="tx1"/>
                </a:solidFill>
                <a:latin typeface="+mn-lt"/>
              </a:rPr>
              <a:t> environment</a:t>
            </a:r>
          </a:p>
          <a:p>
            <a:pPr marL="379213" lvl="1" indent="-379213">
              <a:spcBef>
                <a:spcPts val="1327"/>
              </a:spcBef>
            </a:pPr>
            <a:r>
              <a:rPr lang="en-US" sz="2000">
                <a:solidFill>
                  <a:schemeClr val="tx1"/>
                </a:solidFill>
                <a:latin typeface="+mn-lt"/>
              </a:rPr>
              <a:t>Run the </a:t>
            </a:r>
            <a:r>
              <a:rPr lang="en-US" sz="2000" b="1">
                <a:solidFill>
                  <a:schemeClr val="tx1"/>
                </a:solidFill>
                <a:latin typeface="+mn-lt"/>
              </a:rPr>
              <a:t>Download Dataset</a:t>
            </a:r>
            <a:r>
              <a:rPr lang="en-US" sz="2000">
                <a:solidFill>
                  <a:schemeClr val="tx1"/>
                </a:solidFill>
                <a:latin typeface="+mn-lt"/>
              </a:rPr>
              <a:t> code cells in the starter notebook that you opened from </a:t>
            </a:r>
            <a:r>
              <a:rPr lang="en-US" sz="2000" err="1">
                <a:solidFill>
                  <a:schemeClr val="tx1"/>
                </a:solidFill>
                <a:latin typeface="+mn-lt"/>
              </a:rPr>
              <a:t>Github</a:t>
            </a:r>
            <a:r>
              <a:rPr lang="en-US" sz="2000">
                <a:solidFill>
                  <a:schemeClr val="tx1"/>
                </a:solidFill>
                <a:latin typeface="+mn-lt"/>
              </a:rPr>
              <a:t>.</a:t>
            </a:r>
          </a:p>
        </p:txBody>
      </p:sp>
      <p:pic>
        <p:nvPicPr>
          <p:cNvPr id="4" name="Picture 3" descr="Graphical user interface, text&#10;&#10;Description automatically generated">
            <a:extLst>
              <a:ext uri="{FF2B5EF4-FFF2-40B4-BE49-F238E27FC236}">
                <a16:creationId xmlns:a16="http://schemas.microsoft.com/office/drawing/2014/main" id="{A61A3172-45BC-D476-F660-D17DA2EAC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101406"/>
            <a:ext cx="7772400" cy="2267420"/>
          </a:xfrm>
          <a:prstGeom prst="rect">
            <a:avLst/>
          </a:prstGeom>
        </p:spPr>
      </p:pic>
      <p:pic>
        <p:nvPicPr>
          <p:cNvPr id="5" name="Picture 4" descr="Graphical user interface, text, application&#10;&#10;AI-generated content may be incorrect.">
            <a:extLst>
              <a:ext uri="{FF2B5EF4-FFF2-40B4-BE49-F238E27FC236}">
                <a16:creationId xmlns:a16="http://schemas.microsoft.com/office/drawing/2014/main" id="{EE17475C-6185-C8F8-E253-DA11B0CD5A94}"/>
              </a:ext>
            </a:extLst>
          </p:cNvPr>
          <p:cNvPicPr>
            <a:picLocks noChangeAspect="1"/>
          </p:cNvPicPr>
          <p:nvPr/>
        </p:nvPicPr>
        <p:blipFill>
          <a:blip r:embed="rId4"/>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4032609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BC50B-7303-E982-FCB8-78044151D7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3408A-53B2-20CD-B06D-01B9BA725EFB}"/>
              </a:ext>
            </a:extLst>
          </p:cNvPr>
          <p:cNvSpPr>
            <a:spLocks noGrp="1"/>
          </p:cNvSpPr>
          <p:nvPr>
            <p:ph type="title"/>
          </p:nvPr>
        </p:nvSpPr>
        <p:spPr/>
        <p:txBody>
          <a:bodyPr/>
          <a:lstStyle/>
          <a:p>
            <a:r>
              <a:rPr lang="en-US"/>
              <a:t>Install and import libraries</a:t>
            </a:r>
          </a:p>
        </p:txBody>
      </p:sp>
      <p:sp>
        <p:nvSpPr>
          <p:cNvPr id="3" name="TextBox 6">
            <a:extLst>
              <a:ext uri="{FF2B5EF4-FFF2-40B4-BE49-F238E27FC236}">
                <a16:creationId xmlns:a16="http://schemas.microsoft.com/office/drawing/2014/main" id="{E2672B8B-C0C7-D17C-8FA4-A1DE99057720}"/>
              </a:ext>
            </a:extLst>
          </p:cNvPr>
          <p:cNvSpPr txBox="1"/>
          <p:nvPr/>
        </p:nvSpPr>
        <p:spPr>
          <a:xfrm>
            <a:off x="838200" y="1550987"/>
            <a:ext cx="10278979" cy="26314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2000">
                <a:latin typeface="+mn-lt"/>
              </a:rPr>
              <a:t>We now import all libraries required for the notebook:</a:t>
            </a:r>
          </a:p>
          <a:p>
            <a:pPr>
              <a:spcAft>
                <a:spcPts val="600"/>
              </a:spcAft>
            </a:pPr>
            <a:endParaRPr lang="en-US" sz="2000">
              <a:latin typeface="+mn-lt"/>
            </a:endParaRPr>
          </a:p>
          <a:p>
            <a:pPr marL="285750" indent="-285750">
              <a:spcAft>
                <a:spcPts val="600"/>
              </a:spcAft>
              <a:buFont typeface="Arial" panose="020B0604020202020204" pitchFamily="34" charset="0"/>
              <a:buChar char="•"/>
            </a:pPr>
            <a:r>
              <a:rPr lang="en-US" sz="2000" b="1">
                <a:latin typeface="+mn-lt"/>
              </a:rPr>
              <a:t>matplotlib </a:t>
            </a:r>
            <a:r>
              <a:rPr lang="en-US" sz="2000">
                <a:latin typeface="+mn-lt"/>
              </a:rPr>
              <a:t>is for plotting.</a:t>
            </a:r>
          </a:p>
          <a:p>
            <a:pPr marL="285750" indent="-285750">
              <a:spcAft>
                <a:spcPts val="600"/>
              </a:spcAft>
              <a:buFont typeface="Arial" panose="020B0604020202020204" pitchFamily="34" charset="0"/>
              <a:buChar char="•"/>
            </a:pPr>
            <a:r>
              <a:rPr lang="en-US" sz="2000" b="1" err="1">
                <a:latin typeface="+mn-lt"/>
              </a:rPr>
              <a:t>numpy</a:t>
            </a:r>
            <a:r>
              <a:rPr lang="en-US" sz="2000">
                <a:latin typeface="+mn-lt"/>
              </a:rPr>
              <a:t> is a low-overhead data management library using arrays.</a:t>
            </a:r>
          </a:p>
          <a:p>
            <a:pPr marL="285750" indent="-285750">
              <a:spcAft>
                <a:spcPts val="600"/>
              </a:spcAft>
              <a:buFont typeface="Arial" panose="020B0604020202020204" pitchFamily="34" charset="0"/>
              <a:buChar char="•"/>
            </a:pPr>
            <a:r>
              <a:rPr lang="en-US" sz="2000" b="1">
                <a:latin typeface="+mn-lt"/>
              </a:rPr>
              <a:t>pandas</a:t>
            </a:r>
            <a:r>
              <a:rPr lang="en-US" sz="2000">
                <a:latin typeface="+mn-lt"/>
              </a:rPr>
              <a:t> is a high-overhead data management library that uses </a:t>
            </a:r>
            <a:r>
              <a:rPr lang="en-US" sz="2000" err="1">
                <a:latin typeface="+mn-lt"/>
              </a:rPr>
              <a:t>dataframes</a:t>
            </a:r>
            <a:r>
              <a:rPr lang="en-US" sz="2000">
                <a:latin typeface="+mn-lt"/>
              </a:rPr>
              <a:t>.</a:t>
            </a:r>
          </a:p>
          <a:p>
            <a:pPr marL="285750" indent="-285750">
              <a:spcAft>
                <a:spcPts val="600"/>
              </a:spcAft>
              <a:buFont typeface="Arial" panose="020B0604020202020204" pitchFamily="34" charset="0"/>
              <a:buChar char="•"/>
            </a:pPr>
            <a:r>
              <a:rPr lang="en-US" sz="2000" b="1" err="1">
                <a:latin typeface="+mn-lt"/>
              </a:rPr>
              <a:t>sklearn</a:t>
            </a:r>
            <a:r>
              <a:rPr lang="en-US" sz="2000">
                <a:latin typeface="+mn-lt"/>
              </a:rPr>
              <a:t> contains many convenient methods for predictive modeling.</a:t>
            </a:r>
          </a:p>
          <a:p>
            <a:pPr marL="285750" indent="-285750">
              <a:spcAft>
                <a:spcPts val="600"/>
              </a:spcAft>
              <a:buFont typeface="Arial" panose="020B0604020202020204" pitchFamily="34" charset="0"/>
              <a:buChar char="•"/>
            </a:pPr>
            <a:r>
              <a:rPr lang="en-US" sz="2000" b="1" err="1">
                <a:latin typeface="+mn-lt"/>
              </a:rPr>
              <a:t>umap</a:t>
            </a:r>
            <a:r>
              <a:rPr lang="en-US" sz="2000">
                <a:latin typeface="+mn-lt"/>
              </a:rPr>
              <a:t> implements dimensionality reduction techniques.</a:t>
            </a:r>
          </a:p>
        </p:txBody>
      </p:sp>
      <p:pic>
        <p:nvPicPr>
          <p:cNvPr id="4" name="Picture 3" descr="Graphical user interface, text, application&#10;&#10;AI-generated content may be incorrect.">
            <a:extLst>
              <a:ext uri="{FF2B5EF4-FFF2-40B4-BE49-F238E27FC236}">
                <a16:creationId xmlns:a16="http://schemas.microsoft.com/office/drawing/2014/main" id="{555BFCD3-5801-E985-454C-6FE49DB5416F}"/>
              </a:ext>
            </a:extLst>
          </p:cNvPr>
          <p:cNvPicPr>
            <a:picLocks noChangeAspect="1"/>
          </p:cNvPicPr>
          <p:nvPr/>
        </p:nvPicPr>
        <p:blipFill>
          <a:blip r:embed="rId3"/>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39849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3426B-4896-3C0F-B86B-06AF02E5E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8920D-B310-B18B-B88F-0301E93F7173}"/>
              </a:ext>
            </a:extLst>
          </p:cNvPr>
          <p:cNvSpPr>
            <a:spLocks noGrp="1"/>
          </p:cNvSpPr>
          <p:nvPr>
            <p:ph type="title"/>
          </p:nvPr>
        </p:nvSpPr>
        <p:spPr/>
        <p:txBody>
          <a:bodyPr/>
          <a:lstStyle/>
          <a:p>
            <a:r>
              <a:rPr lang="en-US"/>
              <a:t>Install and import libraries</a:t>
            </a:r>
          </a:p>
        </p:txBody>
      </p:sp>
      <p:pic>
        <p:nvPicPr>
          <p:cNvPr id="3" name="Picture 2" descr="A picture containing text&#10;&#10;Description automatically generated">
            <a:extLst>
              <a:ext uri="{FF2B5EF4-FFF2-40B4-BE49-F238E27FC236}">
                <a16:creationId xmlns:a16="http://schemas.microsoft.com/office/drawing/2014/main" id="{78AC29C5-9418-2D81-FE5C-9A34631DC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949" y="2965532"/>
            <a:ext cx="5716101" cy="926935"/>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9C983B6A-BD85-345D-0B1D-2ECCF04CD5C8}"/>
              </a:ext>
            </a:extLst>
          </p:cNvPr>
          <p:cNvPicPr>
            <a:picLocks noChangeAspect="1"/>
          </p:cNvPicPr>
          <p:nvPr/>
        </p:nvPicPr>
        <p:blipFill>
          <a:blip r:embed="rId3"/>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93169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C1BE-1F11-3C4A-BDB2-4C88616756FD}"/>
              </a:ext>
            </a:extLst>
          </p:cNvPr>
          <p:cNvSpPr>
            <a:spLocks noGrp="1"/>
          </p:cNvSpPr>
          <p:nvPr>
            <p:ph type="title"/>
          </p:nvPr>
        </p:nvSpPr>
        <p:spPr/>
        <p:txBody>
          <a:bodyPr/>
          <a:lstStyle/>
          <a:p>
            <a:r>
              <a:rPr lang="en-US"/>
              <a:t>Read .csv into </a:t>
            </a:r>
            <a:r>
              <a:rPr lang="en-US" err="1"/>
              <a:t>dataframe</a:t>
            </a:r>
            <a:endParaRPr lang="en-US"/>
          </a:p>
        </p:txBody>
      </p:sp>
      <p:pic>
        <p:nvPicPr>
          <p:cNvPr id="3" name="Picture 2" descr="A picture containing text&#10;&#10;Description automatically generated">
            <a:extLst>
              <a:ext uri="{FF2B5EF4-FFF2-40B4-BE49-F238E27FC236}">
                <a16:creationId xmlns:a16="http://schemas.microsoft.com/office/drawing/2014/main" id="{1101B4A8-7D49-E7C6-C2A0-AB35FB7E3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369" y="2965532"/>
            <a:ext cx="7345261" cy="926935"/>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56595413-886A-2C73-44F7-5CE712CCD9E1}"/>
              </a:ext>
            </a:extLst>
          </p:cNvPr>
          <p:cNvPicPr>
            <a:picLocks noChangeAspect="1"/>
          </p:cNvPicPr>
          <p:nvPr/>
        </p:nvPicPr>
        <p:blipFill>
          <a:blip r:embed="rId3"/>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3894705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67B22-7BB1-39A5-F9E8-743EBBFA5E2C}"/>
              </a:ext>
            </a:extLst>
          </p:cNvPr>
          <p:cNvSpPr>
            <a:spLocks noGrp="1"/>
          </p:cNvSpPr>
          <p:nvPr>
            <p:ph type="title"/>
          </p:nvPr>
        </p:nvSpPr>
        <p:spPr/>
        <p:txBody>
          <a:bodyPr/>
          <a:lstStyle/>
          <a:p>
            <a:r>
              <a:rPr lang="en-US"/>
              <a:t>Pandas Data Types</a:t>
            </a:r>
          </a:p>
        </p:txBody>
      </p:sp>
      <p:sp>
        <p:nvSpPr>
          <p:cNvPr id="3" name="Content Placeholder 2">
            <a:extLst>
              <a:ext uri="{FF2B5EF4-FFF2-40B4-BE49-F238E27FC236}">
                <a16:creationId xmlns:a16="http://schemas.microsoft.com/office/drawing/2014/main" id="{6328D7C4-3BDF-9052-76BE-2EF04FEE5742}"/>
              </a:ext>
            </a:extLst>
          </p:cNvPr>
          <p:cNvSpPr>
            <a:spLocks noGrp="1"/>
          </p:cNvSpPr>
          <p:nvPr/>
        </p:nvSpPr>
        <p:spPr>
          <a:xfrm>
            <a:off x="838200" y="1403801"/>
            <a:ext cx="9225748" cy="405039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lvl="1" indent="0">
              <a:buNone/>
            </a:pPr>
            <a:r>
              <a:rPr lang="en-US" sz="1800">
                <a:solidFill>
                  <a:srgbClr val="0E0E0E"/>
                </a:solidFill>
                <a:effectLst/>
                <a:latin typeface="+mn-lt"/>
                <a:ea typeface="Open Sans Light" panose="020B0306030504020204" pitchFamily="34" charset="0"/>
                <a:cs typeface="Open Sans Light" panose="020B0306030504020204" pitchFamily="34" charset="0"/>
              </a:rPr>
              <a:t>When importing a .csv into your notebook, Pandas will automatically determine the datatype of each column:</a:t>
            </a:r>
          </a:p>
          <a:p>
            <a:pPr marL="479936" lvl="1" indent="-342900"/>
            <a:r>
              <a:rPr lang="en-US" sz="1800" b="1">
                <a:solidFill>
                  <a:srgbClr val="0E0E0E"/>
                </a:solidFill>
                <a:effectLst/>
                <a:latin typeface="+mn-lt"/>
                <a:ea typeface="Open Sans Light" panose="020B0306030504020204" pitchFamily="34" charset="0"/>
                <a:cs typeface="Open Sans Light" panose="020B0306030504020204" pitchFamily="34" charset="0"/>
              </a:rPr>
              <a:t>int64: </a:t>
            </a:r>
            <a:r>
              <a:rPr lang="en-US" sz="1800">
                <a:solidFill>
                  <a:srgbClr val="0E0E0E"/>
                </a:solidFill>
                <a:effectLst/>
                <a:latin typeface="+mn-lt"/>
                <a:ea typeface="Open Sans Light" panose="020B0306030504020204" pitchFamily="34" charset="0"/>
                <a:cs typeface="Open Sans Light" panose="020B0306030504020204" pitchFamily="34" charset="0"/>
              </a:rPr>
              <a:t>Integer values (e.g., 42, -3)</a:t>
            </a:r>
          </a:p>
          <a:p>
            <a:pPr marL="479936" lvl="1" indent="-342900"/>
            <a:r>
              <a:rPr lang="en-US" sz="1800" b="1">
                <a:solidFill>
                  <a:srgbClr val="0E0E0E"/>
                </a:solidFill>
                <a:effectLst/>
                <a:latin typeface="+mn-lt"/>
                <a:ea typeface="Open Sans Light" panose="020B0306030504020204" pitchFamily="34" charset="0"/>
                <a:cs typeface="Open Sans Light" panose="020B0306030504020204" pitchFamily="34" charset="0"/>
              </a:rPr>
              <a:t>float64: </a:t>
            </a:r>
            <a:r>
              <a:rPr lang="en-US" sz="1800">
                <a:solidFill>
                  <a:srgbClr val="0E0E0E"/>
                </a:solidFill>
                <a:effectLst/>
                <a:latin typeface="+mn-lt"/>
                <a:ea typeface="Open Sans Light" panose="020B0306030504020204" pitchFamily="34" charset="0"/>
                <a:cs typeface="Open Sans Light" panose="020B0306030504020204" pitchFamily="34" charset="0"/>
              </a:rPr>
              <a:t>Floating-point numbers (e.g., 3.14, -0.001)</a:t>
            </a:r>
          </a:p>
          <a:p>
            <a:pPr marL="479936" lvl="1" indent="-342900"/>
            <a:r>
              <a:rPr lang="en-US" sz="1800" b="1">
                <a:solidFill>
                  <a:srgbClr val="0E0E0E"/>
                </a:solidFill>
                <a:effectLst/>
                <a:latin typeface="+mn-lt"/>
                <a:ea typeface="Open Sans Light" panose="020B0306030504020204" pitchFamily="34" charset="0"/>
                <a:cs typeface="Open Sans Light" panose="020B0306030504020204" pitchFamily="34" charset="0"/>
              </a:rPr>
              <a:t>object: </a:t>
            </a:r>
            <a:r>
              <a:rPr lang="en-US" sz="1800">
                <a:solidFill>
                  <a:srgbClr val="0E0E0E"/>
                </a:solidFill>
                <a:effectLst/>
                <a:latin typeface="+mn-lt"/>
                <a:ea typeface="Open Sans Light" panose="020B0306030504020204" pitchFamily="34" charset="0"/>
                <a:cs typeface="Open Sans Light" panose="020B0306030504020204" pitchFamily="34" charset="0"/>
              </a:rPr>
              <a:t>General type for mixed or string data (e.g., "Hello, World!", [1, 'a', 3.14])</a:t>
            </a:r>
          </a:p>
          <a:p>
            <a:pPr marL="479936" lvl="1" indent="-342900"/>
            <a:r>
              <a:rPr lang="en-US" sz="1800" b="1">
                <a:solidFill>
                  <a:srgbClr val="0E0E0E"/>
                </a:solidFill>
                <a:effectLst/>
                <a:latin typeface="+mn-lt"/>
                <a:ea typeface="Open Sans Light" panose="020B0306030504020204" pitchFamily="34" charset="0"/>
                <a:cs typeface="Open Sans Light" panose="020B0306030504020204" pitchFamily="34" charset="0"/>
              </a:rPr>
              <a:t>bool: </a:t>
            </a:r>
            <a:r>
              <a:rPr lang="en-US" sz="1800">
                <a:solidFill>
                  <a:srgbClr val="0E0E0E"/>
                </a:solidFill>
                <a:effectLst/>
                <a:latin typeface="+mn-lt"/>
                <a:ea typeface="Open Sans Light" panose="020B0306030504020204" pitchFamily="34" charset="0"/>
                <a:cs typeface="Open Sans Light" panose="020B0306030504020204" pitchFamily="34" charset="0"/>
              </a:rPr>
              <a:t>Represents True or False</a:t>
            </a:r>
            <a:endParaRPr lang="en-US" sz="1800">
              <a:solidFill>
                <a:srgbClr val="0E0E0E"/>
              </a:solidFill>
              <a:latin typeface="+mn-lt"/>
              <a:ea typeface="Open Sans Light" panose="020B0306030504020204" pitchFamily="34" charset="0"/>
              <a:cs typeface="Open Sans Light" panose="020B0306030504020204" pitchFamily="34" charset="0"/>
            </a:endParaRPr>
          </a:p>
          <a:p>
            <a:pPr marL="479936" lvl="1" indent="-342900"/>
            <a:r>
              <a:rPr lang="en-US" sz="1800" b="1">
                <a:solidFill>
                  <a:srgbClr val="0E0E0E"/>
                </a:solidFill>
                <a:effectLst/>
                <a:latin typeface="+mn-lt"/>
                <a:ea typeface="Open Sans Light" panose="020B0306030504020204" pitchFamily="34" charset="0"/>
                <a:cs typeface="Open Sans Light" panose="020B0306030504020204" pitchFamily="34" charset="0"/>
              </a:rPr>
              <a:t>datetime64[ns]: </a:t>
            </a:r>
            <a:r>
              <a:rPr lang="en-US" sz="1800">
                <a:solidFill>
                  <a:srgbClr val="0E0E0E"/>
                </a:solidFill>
                <a:effectLst/>
                <a:latin typeface="+mn-lt"/>
                <a:ea typeface="Open Sans Light" panose="020B0306030504020204" pitchFamily="34" charset="0"/>
                <a:cs typeface="Open Sans Light" panose="020B0306030504020204" pitchFamily="34" charset="0"/>
              </a:rPr>
              <a:t>Date and time values with nanosecond precision (e.g., 2023-07-30 12:00:00)</a:t>
            </a:r>
          </a:p>
          <a:p>
            <a:pPr marL="479936" lvl="1" indent="-342900"/>
            <a:r>
              <a:rPr lang="en-US" sz="1800" b="1" err="1">
                <a:solidFill>
                  <a:srgbClr val="0E0E0E"/>
                </a:solidFill>
                <a:effectLst/>
                <a:latin typeface="+mn-lt"/>
                <a:ea typeface="Open Sans Light" panose="020B0306030504020204" pitchFamily="34" charset="0"/>
                <a:cs typeface="Open Sans Light" panose="020B0306030504020204" pitchFamily="34" charset="0"/>
              </a:rPr>
              <a:t>timedelta</a:t>
            </a:r>
            <a:r>
              <a:rPr lang="en-US" sz="1800" b="1">
                <a:solidFill>
                  <a:srgbClr val="0E0E0E"/>
                </a:solidFill>
                <a:effectLst/>
                <a:latin typeface="+mn-lt"/>
                <a:ea typeface="Open Sans Light" panose="020B0306030504020204" pitchFamily="34" charset="0"/>
                <a:cs typeface="Open Sans Light" panose="020B0306030504020204" pitchFamily="34" charset="0"/>
              </a:rPr>
              <a:t>[ns]: </a:t>
            </a:r>
            <a:r>
              <a:rPr lang="en-US" sz="1800">
                <a:solidFill>
                  <a:srgbClr val="0E0E0E"/>
                </a:solidFill>
                <a:effectLst/>
                <a:latin typeface="+mn-lt"/>
                <a:ea typeface="Open Sans Light" panose="020B0306030504020204" pitchFamily="34" charset="0"/>
                <a:cs typeface="Open Sans Light" panose="020B0306030504020204" pitchFamily="34" charset="0"/>
              </a:rPr>
              <a:t>Differences between two datetime values with nanosecond precision</a:t>
            </a:r>
          </a:p>
          <a:p>
            <a:pPr marL="479936" lvl="1" indent="-342900"/>
            <a:r>
              <a:rPr lang="en-US" sz="1800" b="1">
                <a:solidFill>
                  <a:srgbClr val="0E0E0E"/>
                </a:solidFill>
                <a:effectLst/>
                <a:latin typeface="+mn-lt"/>
                <a:ea typeface="Open Sans Light" panose="020B0306030504020204" pitchFamily="34" charset="0"/>
                <a:cs typeface="Open Sans Light" panose="020B0306030504020204" pitchFamily="34" charset="0"/>
              </a:rPr>
              <a:t>category: </a:t>
            </a:r>
            <a:r>
              <a:rPr lang="en-US" sz="1800">
                <a:solidFill>
                  <a:srgbClr val="0E0E0E"/>
                </a:solidFill>
                <a:effectLst/>
                <a:latin typeface="+mn-lt"/>
                <a:ea typeface="Open Sans Light" panose="020B0306030504020204" pitchFamily="34" charset="0"/>
                <a:cs typeface="Open Sans Light" panose="020B0306030504020204" pitchFamily="34" charset="0"/>
              </a:rPr>
              <a:t>Finite list of text values (e.g., ['small', 'medium', 'large']), which can be ordered or unordered</a:t>
            </a:r>
          </a:p>
        </p:txBody>
      </p:sp>
      <p:pic>
        <p:nvPicPr>
          <p:cNvPr id="4" name="Picture 3" descr="Graphical user interface, text, application&#10;&#10;AI-generated content may be incorrect.">
            <a:extLst>
              <a:ext uri="{FF2B5EF4-FFF2-40B4-BE49-F238E27FC236}">
                <a16:creationId xmlns:a16="http://schemas.microsoft.com/office/drawing/2014/main" id="{E2F489D2-311E-A373-851E-A4E943AE5F58}"/>
              </a:ext>
            </a:extLst>
          </p:cNvPr>
          <p:cNvPicPr>
            <a:picLocks noChangeAspect="1"/>
          </p:cNvPicPr>
          <p:nvPr/>
        </p:nvPicPr>
        <p:blipFill>
          <a:blip r:embed="rId2"/>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87661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09E2-4413-5A63-159E-B81291BE537B}"/>
              </a:ext>
            </a:extLst>
          </p:cNvPr>
          <p:cNvSpPr>
            <a:spLocks noGrp="1"/>
          </p:cNvSpPr>
          <p:nvPr>
            <p:ph type="title"/>
          </p:nvPr>
        </p:nvSpPr>
        <p:spPr/>
        <p:txBody>
          <a:bodyPr/>
          <a:lstStyle/>
          <a:p>
            <a:r>
              <a:rPr lang="en-US"/>
              <a:t>Carnegie Mellon University (CMU)</a:t>
            </a:r>
          </a:p>
        </p:txBody>
      </p:sp>
      <p:sp>
        <p:nvSpPr>
          <p:cNvPr id="4" name="Text Placeholder 2">
            <a:extLst>
              <a:ext uri="{FF2B5EF4-FFF2-40B4-BE49-F238E27FC236}">
                <a16:creationId xmlns:a16="http://schemas.microsoft.com/office/drawing/2014/main" id="{68CDE21C-FC6A-B408-93B9-563DAD668958}"/>
              </a:ext>
            </a:extLst>
          </p:cNvPr>
          <p:cNvSpPr txBox="1">
            <a:spLocks/>
          </p:cNvSpPr>
          <p:nvPr/>
        </p:nvSpPr>
        <p:spPr>
          <a:xfrm>
            <a:off x="4322532" y="1515044"/>
            <a:ext cx="7599173" cy="382791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0970" lvl="1" indent="0" defTabSz="685783">
              <a:spcBef>
                <a:spcPts val="467"/>
              </a:spcBef>
              <a:spcAft>
                <a:spcPts val="800"/>
              </a:spcAft>
              <a:buFont typeface="Arial"/>
              <a:buNone/>
              <a:defRPr/>
            </a:pPr>
            <a:r>
              <a:rPr lang="en-US" altLang="en-US" sz="2000" b="1">
                <a:solidFill>
                  <a:srgbClr val="000000"/>
                </a:solidFill>
              </a:rPr>
              <a:t>Pioneering discoveries that enrich the lives of people on a global scale</a:t>
            </a:r>
          </a:p>
          <a:p>
            <a:pPr marL="350829" lvl="1" defTabSz="685783">
              <a:spcBef>
                <a:spcPts val="800"/>
              </a:spcBef>
              <a:defRPr/>
            </a:pPr>
            <a:r>
              <a:rPr lang="en-US" altLang="en-US" sz="2000">
                <a:solidFill>
                  <a:srgbClr val="000000"/>
                </a:solidFill>
              </a:rPr>
              <a:t>Turning disruptive ideas into success through leading-edge research</a:t>
            </a:r>
          </a:p>
          <a:p>
            <a:pPr marL="350829" lvl="1" defTabSz="685783">
              <a:spcBef>
                <a:spcPts val="1000"/>
              </a:spcBef>
              <a:defRPr/>
            </a:pPr>
            <a:r>
              <a:rPr lang="en-US" sz="2000">
                <a:solidFill>
                  <a:srgbClr val="000000"/>
                </a:solidFill>
              </a:rPr>
              <a:t>2021 </a:t>
            </a:r>
            <a:r>
              <a:rPr lang="en-US" sz="2000" i="1">
                <a:solidFill>
                  <a:srgbClr val="000000"/>
                </a:solidFill>
              </a:rPr>
              <a:t>U.S. News and World Report </a:t>
            </a:r>
            <a:r>
              <a:rPr lang="en-US" sz="2000">
                <a:solidFill>
                  <a:srgbClr val="000000"/>
                </a:solidFill>
              </a:rPr>
              <a:t>rankings</a:t>
            </a:r>
          </a:p>
          <a:p>
            <a:pPr marL="638159" lvl="2" defTabSz="685783">
              <a:spcBef>
                <a:spcPts val="1000"/>
              </a:spcBef>
              <a:defRPr/>
            </a:pPr>
            <a:r>
              <a:rPr lang="en-US" sz="1800">
                <a:solidFill>
                  <a:srgbClr val="000000"/>
                </a:solidFill>
              </a:rPr>
              <a:t>#1 </a:t>
            </a:r>
            <a:r>
              <a:rPr lang="en-US" sz="1800"/>
              <a:t>in computer engineering, artificial intelligence (AI), cybersecurity, and software engineering</a:t>
            </a:r>
          </a:p>
          <a:p>
            <a:pPr marL="638159" lvl="2" defTabSz="685783">
              <a:spcBef>
                <a:spcPts val="1000"/>
              </a:spcBef>
              <a:defRPr/>
            </a:pPr>
            <a:r>
              <a:rPr lang="en-US" sz="1800"/>
              <a:t>#2 in overall computer science </a:t>
            </a:r>
          </a:p>
          <a:p>
            <a:pPr marL="638159" lvl="2" defTabSz="685783">
              <a:spcBef>
                <a:spcPts val="1000"/>
              </a:spcBef>
              <a:defRPr/>
            </a:pPr>
            <a:r>
              <a:rPr lang="en-US" sz="1800"/>
              <a:t>#3 in data analytics/science</a:t>
            </a:r>
          </a:p>
          <a:p>
            <a:endParaRPr lang="en-US" sz="2400"/>
          </a:p>
        </p:txBody>
      </p:sp>
      <p:pic>
        <p:nvPicPr>
          <p:cNvPr id="5" name="Picture 4">
            <a:extLst>
              <a:ext uri="{FF2B5EF4-FFF2-40B4-BE49-F238E27FC236}">
                <a16:creationId xmlns:a16="http://schemas.microsoft.com/office/drawing/2014/main" id="{7DBFB781-A6A3-C3F2-B1DF-9FB66F1460A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0129" y="1515044"/>
            <a:ext cx="3606800" cy="3617503"/>
          </a:xfrm>
          <a:prstGeom prst="rect">
            <a:avLst/>
          </a:prstGeom>
        </p:spPr>
      </p:pic>
    </p:spTree>
    <p:extLst>
      <p:ext uri="{BB962C8B-B14F-4D97-AF65-F5344CB8AC3E}">
        <p14:creationId xmlns:p14="http://schemas.microsoft.com/office/powerpoint/2010/main" val="4102033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58FB-6637-9B88-CE6D-0233BB67C19B}"/>
              </a:ext>
            </a:extLst>
          </p:cNvPr>
          <p:cNvSpPr>
            <a:spLocks noGrp="1"/>
          </p:cNvSpPr>
          <p:nvPr>
            <p:ph type="title"/>
          </p:nvPr>
        </p:nvSpPr>
        <p:spPr/>
        <p:txBody>
          <a:bodyPr/>
          <a:lstStyle/>
          <a:p>
            <a:r>
              <a:rPr lang="en-US"/>
              <a:t>View first 5 records</a:t>
            </a:r>
          </a:p>
        </p:txBody>
      </p:sp>
      <p:pic>
        <p:nvPicPr>
          <p:cNvPr id="3" name="Picture 2">
            <a:extLst>
              <a:ext uri="{FF2B5EF4-FFF2-40B4-BE49-F238E27FC236}">
                <a16:creationId xmlns:a16="http://schemas.microsoft.com/office/drawing/2014/main" id="{14C07D1F-06DD-5CA5-7DCB-29A970DD7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510" y="3075357"/>
            <a:ext cx="2884980" cy="707285"/>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38F52DE0-1376-A810-EF00-BE2B7AB09CCF}"/>
              </a:ext>
            </a:extLst>
          </p:cNvPr>
          <p:cNvPicPr>
            <a:picLocks noChangeAspect="1"/>
          </p:cNvPicPr>
          <p:nvPr/>
        </p:nvPicPr>
        <p:blipFill>
          <a:blip r:embed="rId3"/>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3448504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3348-B949-A382-D9CF-18B731BEB857}"/>
              </a:ext>
            </a:extLst>
          </p:cNvPr>
          <p:cNvSpPr>
            <a:spLocks noGrp="1"/>
          </p:cNvSpPr>
          <p:nvPr>
            <p:ph type="title"/>
          </p:nvPr>
        </p:nvSpPr>
        <p:spPr/>
        <p:txBody>
          <a:bodyPr/>
          <a:lstStyle/>
          <a:p>
            <a:r>
              <a:rPr lang="en-US"/>
              <a:t>Exploratory Data Analysis (EDA)</a:t>
            </a:r>
          </a:p>
        </p:txBody>
      </p:sp>
      <p:sp>
        <p:nvSpPr>
          <p:cNvPr id="3" name="Content Placeholder 2">
            <a:extLst>
              <a:ext uri="{FF2B5EF4-FFF2-40B4-BE49-F238E27FC236}">
                <a16:creationId xmlns:a16="http://schemas.microsoft.com/office/drawing/2014/main" id="{5C413C13-2FF5-805F-56D0-1EDDAF0B5C46}"/>
              </a:ext>
            </a:extLst>
          </p:cNvPr>
          <p:cNvSpPr>
            <a:spLocks noGrp="1"/>
          </p:cNvSpPr>
          <p:nvPr/>
        </p:nvSpPr>
        <p:spPr>
          <a:xfrm>
            <a:off x="838200" y="1403801"/>
            <a:ext cx="9225748" cy="405039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285750" indent="-285750">
              <a:buFont typeface="Arial" panose="020B0604020202020204" pitchFamily="34" charset="0"/>
              <a:buChar char="•"/>
            </a:pPr>
            <a:r>
              <a:rPr lang="en-US" sz="1600">
                <a:solidFill>
                  <a:schemeClr val="tx1"/>
                </a:solidFill>
                <a:latin typeface="+mn-lt"/>
              </a:rPr>
              <a:t>Important to understand your data before building models</a:t>
            </a:r>
            <a:endParaRPr lang="en-US" sz="1600" b="1">
              <a:solidFill>
                <a:schemeClr val="tx1"/>
              </a:solidFill>
              <a:latin typeface="+mn-lt"/>
            </a:endParaRPr>
          </a:p>
          <a:p>
            <a:pPr marL="422786" lvl="1" indent="-285750"/>
            <a:r>
              <a:rPr lang="en-US" sz="1600" b="1">
                <a:latin typeface="+mn-lt"/>
                <a:ea typeface="Open Sans Light" panose="020B0306030504020204" pitchFamily="34" charset="0"/>
                <a:cs typeface="Open Sans Light" panose="020B0306030504020204" pitchFamily="34" charset="0"/>
              </a:rPr>
              <a:t>Data Exploration: </a:t>
            </a:r>
            <a:r>
              <a:rPr lang="en-US" sz="1600">
                <a:latin typeface="+mn-lt"/>
                <a:ea typeface="Open Sans Light" panose="020B0306030504020204" pitchFamily="34" charset="0"/>
                <a:cs typeface="Open Sans Light" panose="020B0306030504020204" pitchFamily="34" charset="0"/>
              </a:rPr>
              <a:t>Essential for understanding the underlying characteristics of data.</a:t>
            </a:r>
          </a:p>
          <a:p>
            <a:pPr marL="422786" lvl="1" indent="-285750"/>
            <a:r>
              <a:rPr lang="en-US" sz="1600" b="1">
                <a:latin typeface="+mn-lt"/>
                <a:ea typeface="Open Sans Light" panose="020B0306030504020204" pitchFamily="34" charset="0"/>
                <a:cs typeface="Open Sans Light" panose="020B0306030504020204" pitchFamily="34" charset="0"/>
              </a:rPr>
              <a:t>Preprocessing Insight: </a:t>
            </a:r>
            <a:r>
              <a:rPr lang="en-US" sz="1600">
                <a:latin typeface="+mn-lt"/>
                <a:ea typeface="Open Sans Light" panose="020B0306030504020204" pitchFamily="34" charset="0"/>
                <a:cs typeface="Open Sans Light" panose="020B0306030504020204" pitchFamily="34" charset="0"/>
              </a:rPr>
              <a:t>Helps in deciding how to clean and transform data for better analysis.</a:t>
            </a:r>
          </a:p>
          <a:p>
            <a:pPr marL="422786" lvl="1" indent="-285750"/>
            <a:r>
              <a:rPr lang="en-US" sz="1600" b="1">
                <a:latin typeface="+mn-lt"/>
                <a:ea typeface="Open Sans Light" panose="020B0306030504020204" pitchFamily="34" charset="0"/>
                <a:cs typeface="Open Sans Light" panose="020B0306030504020204" pitchFamily="34" charset="0"/>
              </a:rPr>
              <a:t>Model Assumptions: </a:t>
            </a:r>
            <a:r>
              <a:rPr lang="en-US" sz="1600">
                <a:latin typeface="+mn-lt"/>
                <a:ea typeface="Open Sans Light" panose="020B0306030504020204" pitchFamily="34" charset="0"/>
                <a:cs typeface="Open Sans Light" panose="020B0306030504020204" pitchFamily="34" charset="0"/>
              </a:rPr>
              <a:t>Checks for normality or other distribution-specific requirements in data.</a:t>
            </a:r>
          </a:p>
          <a:p>
            <a:pPr marL="285750" indent="-285750">
              <a:buFont typeface="Arial" panose="020B0604020202020204" pitchFamily="34" charset="0"/>
              <a:buChar char="•"/>
            </a:pPr>
            <a:endParaRPr lang="en-US" sz="1600">
              <a:solidFill>
                <a:schemeClr val="tx1"/>
              </a:solidFill>
              <a:latin typeface="+mn-lt"/>
            </a:endParaRPr>
          </a:p>
          <a:p>
            <a:pPr marL="285750" indent="-285750">
              <a:buFont typeface="Arial" panose="020B0604020202020204" pitchFamily="34" charset="0"/>
              <a:buChar char="•"/>
            </a:pPr>
            <a:r>
              <a:rPr lang="en-US" sz="1600">
                <a:solidFill>
                  <a:schemeClr val="tx1"/>
                </a:solidFill>
                <a:latin typeface="+mn-lt"/>
                <a:ea typeface="Open Sans Light" panose="020B0306030504020204" pitchFamily="34" charset="0"/>
                <a:cs typeface="Open Sans Light" panose="020B0306030504020204" pitchFamily="34" charset="0"/>
              </a:rPr>
              <a:t>Use </a:t>
            </a:r>
            <a:r>
              <a:rPr lang="en-US" sz="1600" b="1">
                <a:solidFill>
                  <a:schemeClr val="tx1"/>
                </a:solidFill>
                <a:latin typeface="+mn-lt"/>
                <a:ea typeface="Open Sans Light" panose="020B0306030504020204" pitchFamily="34" charset="0"/>
                <a:cs typeface="Open Sans Light" panose="020B0306030504020204" pitchFamily="34" charset="0"/>
              </a:rPr>
              <a:t>matplotlib </a:t>
            </a:r>
            <a:r>
              <a:rPr lang="en-US" sz="1600">
                <a:solidFill>
                  <a:schemeClr val="tx1"/>
                </a:solidFill>
                <a:latin typeface="+mn-lt"/>
                <a:ea typeface="Open Sans Light" panose="020B0306030504020204" pitchFamily="34" charset="0"/>
                <a:cs typeface="Open Sans Light" panose="020B0306030504020204" pitchFamily="34" charset="0"/>
              </a:rPr>
              <a:t>to build plots</a:t>
            </a:r>
            <a:r>
              <a:rPr lang="en-US" sz="1600">
                <a:solidFill>
                  <a:schemeClr val="tx1"/>
                </a:solidFill>
                <a:latin typeface="+mn-lt"/>
              </a:rPr>
              <a:t> and charts to gain insight into dataset (e.g., histograms)</a:t>
            </a:r>
            <a:endParaRPr lang="en-US" sz="1600">
              <a:solidFill>
                <a:schemeClr val="tx1"/>
              </a:solidFill>
              <a:latin typeface="+mn-lt"/>
              <a:ea typeface="Open Sans Light" panose="020B0306030504020204" pitchFamily="34" charset="0"/>
              <a:cs typeface="Open Sans Light" panose="020B0306030504020204" pitchFamily="34" charset="0"/>
            </a:endParaRPr>
          </a:p>
          <a:p>
            <a:pPr marL="285750" indent="-285750">
              <a:buFont typeface="Arial" panose="020B0604020202020204" pitchFamily="34" charset="0"/>
              <a:buChar char="•"/>
            </a:pPr>
            <a:endParaRPr lang="en-US" sz="1600">
              <a:solidFill>
                <a:schemeClr val="tx1"/>
              </a:solidFill>
              <a:latin typeface="+mn-lt"/>
            </a:endParaRPr>
          </a:p>
          <a:p>
            <a:pPr marL="285750" indent="-285750">
              <a:buFont typeface="Arial" panose="020B0604020202020204" pitchFamily="34" charset="0"/>
              <a:buChar char="•"/>
            </a:pPr>
            <a:endParaRPr lang="en-US" sz="1600">
              <a:solidFill>
                <a:schemeClr val="tx1"/>
              </a:solidFill>
              <a:latin typeface="+mn-lt"/>
            </a:endParaRPr>
          </a:p>
        </p:txBody>
      </p:sp>
      <p:pic>
        <p:nvPicPr>
          <p:cNvPr id="4" name="Picture 3">
            <a:extLst>
              <a:ext uri="{FF2B5EF4-FFF2-40B4-BE49-F238E27FC236}">
                <a16:creationId xmlns:a16="http://schemas.microsoft.com/office/drawing/2014/main" id="{7DEDE67C-E5F3-CDA1-3513-01FE5943BFE1}"/>
              </a:ext>
            </a:extLst>
          </p:cNvPr>
          <p:cNvPicPr>
            <a:picLocks noChangeAspect="1"/>
          </p:cNvPicPr>
          <p:nvPr/>
        </p:nvPicPr>
        <p:blipFill>
          <a:blip r:embed="rId3"/>
          <a:stretch>
            <a:fillRect/>
          </a:stretch>
        </p:blipFill>
        <p:spPr>
          <a:xfrm>
            <a:off x="2128052" y="3429000"/>
            <a:ext cx="6475682" cy="2276607"/>
          </a:xfrm>
          <a:prstGeom prst="rect">
            <a:avLst/>
          </a:prstGeom>
        </p:spPr>
      </p:pic>
      <p:cxnSp>
        <p:nvCxnSpPr>
          <p:cNvPr id="5" name="Straight Connector 4">
            <a:extLst>
              <a:ext uri="{FF2B5EF4-FFF2-40B4-BE49-F238E27FC236}">
                <a16:creationId xmlns:a16="http://schemas.microsoft.com/office/drawing/2014/main" id="{2E757A94-94BC-F45A-7630-80C96BFD722F}"/>
              </a:ext>
            </a:extLst>
          </p:cNvPr>
          <p:cNvCxnSpPr>
            <a:cxnSpLocks/>
          </p:cNvCxnSpPr>
          <p:nvPr/>
        </p:nvCxnSpPr>
        <p:spPr>
          <a:xfrm>
            <a:off x="3444072" y="3610193"/>
            <a:ext cx="0" cy="2064968"/>
          </a:xfrm>
          <a:prstGeom prst="line">
            <a:avLst/>
          </a:prstGeom>
          <a:ln>
            <a:prstDash val="solid"/>
          </a:ln>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9DC06A16-EA47-F3CD-047B-D9BF6F82A4BB}"/>
              </a:ext>
            </a:extLst>
          </p:cNvPr>
          <p:cNvCxnSpPr>
            <a:cxnSpLocks/>
          </p:cNvCxnSpPr>
          <p:nvPr/>
        </p:nvCxnSpPr>
        <p:spPr>
          <a:xfrm>
            <a:off x="4270648" y="3610193"/>
            <a:ext cx="0" cy="2064968"/>
          </a:xfrm>
          <a:prstGeom prst="line">
            <a:avLst/>
          </a:prstGeom>
          <a:ln>
            <a:prstDash val="dash"/>
          </a:ln>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1D80A1D0-5929-6CD7-0835-7DD39FA9886B}"/>
              </a:ext>
            </a:extLst>
          </p:cNvPr>
          <p:cNvCxnSpPr>
            <a:cxnSpLocks/>
          </p:cNvCxnSpPr>
          <p:nvPr/>
        </p:nvCxnSpPr>
        <p:spPr>
          <a:xfrm>
            <a:off x="6049515" y="3579690"/>
            <a:ext cx="0" cy="2064968"/>
          </a:xfrm>
          <a:prstGeom prst="line">
            <a:avLst/>
          </a:prstGeom>
          <a:ln>
            <a:prstDash val="solid"/>
          </a:ln>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C6804D2E-CF60-3057-E459-08D0427B9CAC}"/>
              </a:ext>
            </a:extLst>
          </p:cNvPr>
          <p:cNvCxnSpPr>
            <a:cxnSpLocks/>
          </p:cNvCxnSpPr>
          <p:nvPr/>
        </p:nvCxnSpPr>
        <p:spPr>
          <a:xfrm>
            <a:off x="7988611" y="3554682"/>
            <a:ext cx="0" cy="2064968"/>
          </a:xfrm>
          <a:prstGeom prst="line">
            <a:avLst/>
          </a:prstGeom>
          <a:ln>
            <a:prstDash val="dash"/>
          </a:ln>
        </p:spPr>
        <p:style>
          <a:lnRef idx="2">
            <a:schemeClr val="accent2"/>
          </a:lnRef>
          <a:fillRef idx="0">
            <a:schemeClr val="accent2"/>
          </a:fillRef>
          <a:effectRef idx="1">
            <a:schemeClr val="accent2"/>
          </a:effectRef>
          <a:fontRef idx="minor">
            <a:schemeClr val="tx1"/>
          </a:fontRef>
        </p:style>
      </p:cxnSp>
      <p:pic>
        <p:nvPicPr>
          <p:cNvPr id="9" name="Picture 8" descr="Graphical user interface, text, application&#10;&#10;AI-generated content may be incorrect.">
            <a:extLst>
              <a:ext uri="{FF2B5EF4-FFF2-40B4-BE49-F238E27FC236}">
                <a16:creationId xmlns:a16="http://schemas.microsoft.com/office/drawing/2014/main" id="{39246DD3-30A8-CC55-6C25-E43D5A09CEE7}"/>
              </a:ext>
            </a:extLst>
          </p:cNvPr>
          <p:cNvPicPr>
            <a:picLocks noChangeAspect="1"/>
          </p:cNvPicPr>
          <p:nvPr/>
        </p:nvPicPr>
        <p:blipFill>
          <a:blip r:embed="rId4"/>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2734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E24D4-B1B2-3F9B-8286-4417176FCE1B}"/>
              </a:ext>
            </a:extLst>
          </p:cNvPr>
          <p:cNvSpPr>
            <a:spLocks noGrp="1"/>
          </p:cNvSpPr>
          <p:nvPr>
            <p:ph type="title"/>
          </p:nvPr>
        </p:nvSpPr>
        <p:spPr/>
        <p:txBody>
          <a:bodyPr/>
          <a:lstStyle/>
          <a:p>
            <a:r>
              <a:rPr lang="en-US"/>
              <a:t>Logged Events in Time on the Attacked Host</a:t>
            </a:r>
          </a:p>
        </p:txBody>
      </p:sp>
      <p:pic>
        <p:nvPicPr>
          <p:cNvPr id="3" name="Content Placeholder 9" descr="Two vertical bar charts representing benign (top chart) and malicious (bottom chart) events. The y-axis is the number of logged events in each 1-second interval. The x-axis is the time in seconds.">
            <a:extLst>
              <a:ext uri="{FF2B5EF4-FFF2-40B4-BE49-F238E27FC236}">
                <a16:creationId xmlns:a16="http://schemas.microsoft.com/office/drawing/2014/main" id="{DEFABB23-75D0-B328-4FA7-EA4F61B23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924" y="1265118"/>
            <a:ext cx="6348151" cy="4327763"/>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077F66D8-559F-80C4-6D11-E947F8578758}"/>
              </a:ext>
            </a:extLst>
          </p:cNvPr>
          <p:cNvPicPr>
            <a:picLocks noChangeAspect="1"/>
          </p:cNvPicPr>
          <p:nvPr/>
        </p:nvPicPr>
        <p:blipFill>
          <a:blip r:embed="rId4"/>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261062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232C-694D-86B2-C0A5-841890302E82}"/>
              </a:ext>
            </a:extLst>
          </p:cNvPr>
          <p:cNvSpPr>
            <a:spLocks noGrp="1"/>
          </p:cNvSpPr>
          <p:nvPr>
            <p:ph type="title"/>
          </p:nvPr>
        </p:nvSpPr>
        <p:spPr/>
        <p:txBody>
          <a:bodyPr/>
          <a:lstStyle/>
          <a:p>
            <a:r>
              <a:rPr lang="en-US"/>
              <a:t>Logged Events in Time on the Attacked Host</a:t>
            </a:r>
          </a:p>
        </p:txBody>
      </p:sp>
      <p:pic>
        <p:nvPicPr>
          <p:cNvPr id="3" name="Content Placeholder 11" descr="Chart, histogram&#10;&#10;Description automatically generated">
            <a:extLst>
              <a:ext uri="{FF2B5EF4-FFF2-40B4-BE49-F238E27FC236}">
                <a16:creationId xmlns:a16="http://schemas.microsoft.com/office/drawing/2014/main" id="{353A80B1-7848-2F56-4F3D-1F65AC334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383" y="1550987"/>
            <a:ext cx="5795234" cy="4115540"/>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D176E45A-43F1-F89F-B3F0-758AF4A8F252}"/>
              </a:ext>
            </a:extLst>
          </p:cNvPr>
          <p:cNvPicPr>
            <a:picLocks noChangeAspect="1"/>
          </p:cNvPicPr>
          <p:nvPr/>
        </p:nvPicPr>
        <p:blipFill>
          <a:blip r:embed="rId4"/>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1574846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FEF1-FF18-8281-6065-6C5806CDE2B4}"/>
              </a:ext>
            </a:extLst>
          </p:cNvPr>
          <p:cNvSpPr>
            <a:spLocks noGrp="1"/>
          </p:cNvSpPr>
          <p:nvPr>
            <p:ph type="title"/>
          </p:nvPr>
        </p:nvSpPr>
        <p:spPr/>
        <p:txBody>
          <a:bodyPr/>
          <a:lstStyle/>
          <a:p>
            <a:r>
              <a:rPr lang="en-US"/>
              <a:t>Logged Events by Host</a:t>
            </a:r>
          </a:p>
        </p:txBody>
      </p:sp>
      <p:pic>
        <p:nvPicPr>
          <p:cNvPr id="3" name="Content Placeholder 9" descr="Vertical bar chart of the logged process records by host. The y-axis is &quot;Total number of logged records&quot; and the x axis is &quot;host.&quot; The numbers on the y axis have commas for ease of reading.">
            <a:extLst>
              <a:ext uri="{FF2B5EF4-FFF2-40B4-BE49-F238E27FC236}">
                <a16:creationId xmlns:a16="http://schemas.microsoft.com/office/drawing/2014/main" id="{32FCE99D-9A42-E8CD-D608-1CCC32FC6F0E}"/>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2266" y="1427422"/>
            <a:ext cx="5647467" cy="4252749"/>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7539CD0F-3C50-9048-267F-610EC39A7387}"/>
              </a:ext>
            </a:extLst>
          </p:cNvPr>
          <p:cNvPicPr>
            <a:picLocks noChangeAspect="1"/>
          </p:cNvPicPr>
          <p:nvPr/>
        </p:nvPicPr>
        <p:blipFill>
          <a:blip r:embed="rId4"/>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3261251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1DE5-C188-A0A5-08E4-F5E4C2B44E46}"/>
              </a:ext>
            </a:extLst>
          </p:cNvPr>
          <p:cNvSpPr>
            <a:spLocks noGrp="1"/>
          </p:cNvSpPr>
          <p:nvPr>
            <p:ph type="title"/>
          </p:nvPr>
        </p:nvSpPr>
        <p:spPr/>
        <p:txBody>
          <a:bodyPr/>
          <a:lstStyle/>
          <a:p>
            <a:r>
              <a:rPr lang="en-US"/>
              <a:t>DNS Query Traffic between IP Addresses</a:t>
            </a:r>
          </a:p>
        </p:txBody>
      </p:sp>
      <p:pic>
        <p:nvPicPr>
          <p:cNvPr id="3" name="Content Placeholder 6" descr="A “network” diagram, Line thickness depicts relative frequency of interaction between the hosts and servers.">
            <a:extLst>
              <a:ext uri="{FF2B5EF4-FFF2-40B4-BE49-F238E27FC236}">
                <a16:creationId xmlns:a16="http://schemas.microsoft.com/office/drawing/2014/main" id="{B6DA4E46-8523-54E2-3436-DAF92CE9DAF1}"/>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614" y="1284615"/>
            <a:ext cx="4862771" cy="4288769"/>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CE41D904-FB34-AA13-0833-B1BEB1743206}"/>
              </a:ext>
            </a:extLst>
          </p:cNvPr>
          <p:cNvPicPr>
            <a:picLocks noChangeAspect="1"/>
          </p:cNvPicPr>
          <p:nvPr/>
        </p:nvPicPr>
        <p:blipFill>
          <a:blip r:embed="rId4"/>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1314940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59A4-5C6D-599D-8D54-60B42CC0B2F9}"/>
              </a:ext>
            </a:extLst>
          </p:cNvPr>
          <p:cNvSpPr>
            <a:spLocks noGrp="1"/>
          </p:cNvSpPr>
          <p:nvPr>
            <p:ph type="title"/>
          </p:nvPr>
        </p:nvSpPr>
        <p:spPr/>
        <p:txBody>
          <a:bodyPr/>
          <a:lstStyle/>
          <a:p>
            <a:r>
              <a:rPr lang="en-US"/>
              <a:t>DNS Query Volume by Domain Name</a:t>
            </a:r>
          </a:p>
        </p:txBody>
      </p:sp>
      <p:pic>
        <p:nvPicPr>
          <p:cNvPr id="3" name="Content Placeholder 10" descr="horizontal bar chart showing DNS query volume by domain name">
            <a:extLst>
              <a:ext uri="{FF2B5EF4-FFF2-40B4-BE49-F238E27FC236}">
                <a16:creationId xmlns:a16="http://schemas.microsoft.com/office/drawing/2014/main" id="{B28B13B0-0679-FE1D-6A53-F21E3206F02E}"/>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368" y="1315245"/>
            <a:ext cx="5547264" cy="4227509"/>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7972D850-083B-57DF-25C2-52BC8283E667}"/>
              </a:ext>
            </a:extLst>
          </p:cNvPr>
          <p:cNvPicPr>
            <a:picLocks noChangeAspect="1"/>
          </p:cNvPicPr>
          <p:nvPr/>
        </p:nvPicPr>
        <p:blipFill>
          <a:blip r:embed="rId4"/>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2658498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DECD-FE56-6BF0-1E69-AFC719A7859B}"/>
              </a:ext>
            </a:extLst>
          </p:cNvPr>
          <p:cNvSpPr>
            <a:spLocks noGrp="1"/>
          </p:cNvSpPr>
          <p:nvPr>
            <p:ph type="title"/>
          </p:nvPr>
        </p:nvSpPr>
        <p:spPr/>
        <p:txBody>
          <a:bodyPr/>
          <a:lstStyle/>
          <a:p>
            <a:r>
              <a:rPr lang="en-US"/>
              <a:t>Histograms of the raw data</a:t>
            </a:r>
          </a:p>
        </p:txBody>
      </p:sp>
      <p:pic>
        <p:nvPicPr>
          <p:cNvPr id="3" name="Picture 2" descr="A screenshot of a computer&#10;&#10;Description automatically generated with low confidence">
            <a:extLst>
              <a:ext uri="{FF2B5EF4-FFF2-40B4-BE49-F238E27FC236}">
                <a16:creationId xmlns:a16="http://schemas.microsoft.com/office/drawing/2014/main" id="{CBCCFBD8-2B33-71E2-84EC-AECEF7AEE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905" y="2944465"/>
            <a:ext cx="5744190" cy="969069"/>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BE6E7641-16C2-32EA-29C7-F42E15FA70AE}"/>
              </a:ext>
            </a:extLst>
          </p:cNvPr>
          <p:cNvPicPr>
            <a:picLocks noChangeAspect="1"/>
          </p:cNvPicPr>
          <p:nvPr/>
        </p:nvPicPr>
        <p:blipFill>
          <a:blip r:embed="rId3"/>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2999756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D3A4-E4FF-28C6-DBA4-3A96E8AAD8EA}"/>
              </a:ext>
            </a:extLst>
          </p:cNvPr>
          <p:cNvSpPr>
            <a:spLocks noGrp="1"/>
          </p:cNvSpPr>
          <p:nvPr>
            <p:ph type="title"/>
          </p:nvPr>
        </p:nvSpPr>
        <p:spPr/>
        <p:txBody>
          <a:bodyPr/>
          <a:lstStyle/>
          <a:p>
            <a:r>
              <a:rPr lang="en-US"/>
              <a:t>Feature Engineering (Pre-processing)</a:t>
            </a:r>
          </a:p>
        </p:txBody>
      </p:sp>
      <p:sp>
        <p:nvSpPr>
          <p:cNvPr id="3" name="Content Placeholder 2">
            <a:extLst>
              <a:ext uri="{FF2B5EF4-FFF2-40B4-BE49-F238E27FC236}">
                <a16:creationId xmlns:a16="http://schemas.microsoft.com/office/drawing/2014/main" id="{8979EDC8-22DE-DBC2-C80B-D448F138334B}"/>
              </a:ext>
            </a:extLst>
          </p:cNvPr>
          <p:cNvSpPr>
            <a:spLocks noGrp="1"/>
          </p:cNvSpPr>
          <p:nvPr/>
        </p:nvSpPr>
        <p:spPr>
          <a:xfrm>
            <a:off x="399203" y="1357621"/>
            <a:ext cx="5249373" cy="4068621"/>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285750" indent="-285750">
              <a:buFont typeface="Arial" panose="020B0604020202020204" pitchFamily="34" charset="0"/>
              <a:buChar char="•"/>
            </a:pPr>
            <a:r>
              <a:rPr lang="en-US" sz="1600" b="1">
                <a:solidFill>
                  <a:schemeClr val="tx1"/>
                </a:solidFill>
                <a:latin typeface="+mn-lt"/>
              </a:rPr>
              <a:t>Feature engineering </a:t>
            </a:r>
            <a:r>
              <a:rPr lang="en-US" sz="1600">
                <a:solidFill>
                  <a:schemeClr val="tx1"/>
                </a:solidFill>
                <a:latin typeface="+mn-lt"/>
              </a:rPr>
              <a:t>transforms raw data into meaningful features to improve the performance, interpretability, and robustness of machine learning models.</a:t>
            </a:r>
          </a:p>
          <a:p>
            <a:endParaRPr lang="en-US" sz="1600" b="1">
              <a:solidFill>
                <a:schemeClr val="tx1"/>
              </a:solidFill>
              <a:latin typeface="+mn-lt"/>
            </a:endParaRPr>
          </a:p>
          <a:p>
            <a:pPr marL="285750" indent="-285750">
              <a:buFont typeface="Arial" panose="020B0604020202020204" pitchFamily="34" charset="0"/>
              <a:buChar char="•"/>
            </a:pPr>
            <a:r>
              <a:rPr lang="en-US" sz="1600">
                <a:solidFill>
                  <a:schemeClr val="tx1"/>
                </a:solidFill>
                <a:latin typeface="+mn-lt"/>
              </a:rPr>
              <a:t>We perform some transformations to better prepare for the model training process:</a:t>
            </a:r>
          </a:p>
          <a:p>
            <a:pPr marL="422786" lvl="1" indent="-285750"/>
            <a:r>
              <a:rPr lang="en-US" sz="1600" b="1">
                <a:latin typeface="+mn-lt"/>
                <a:ea typeface="Open Sans Light" panose="020B0306030504020204" pitchFamily="34" charset="0"/>
                <a:cs typeface="Open Sans Light" panose="020B0306030504020204" pitchFamily="34" charset="0"/>
              </a:rPr>
              <a:t>Remove from dataset: </a:t>
            </a:r>
            <a:r>
              <a:rPr lang="en-US" sz="1600">
                <a:latin typeface="+mn-lt"/>
                <a:ea typeface="Open Sans Light" panose="020B0306030504020204" pitchFamily="34" charset="0"/>
                <a:cs typeface="Open Sans Light" panose="020B0306030504020204" pitchFamily="34" charset="0"/>
              </a:rPr>
              <a:t>timestamp, </a:t>
            </a:r>
            <a:r>
              <a:rPr lang="en-US" sz="1600" err="1">
                <a:latin typeface="+mn-lt"/>
                <a:ea typeface="Open Sans Light" panose="020B0306030504020204" pitchFamily="34" charset="0"/>
                <a:cs typeface="Open Sans Light" panose="020B0306030504020204" pitchFamily="34" charset="0"/>
              </a:rPr>
              <a:t>threadId</a:t>
            </a:r>
            <a:r>
              <a:rPr lang="en-US" sz="1600">
                <a:latin typeface="+mn-lt"/>
                <a:ea typeface="Open Sans Light" panose="020B0306030504020204" pitchFamily="34" charset="0"/>
                <a:cs typeface="Open Sans Light" panose="020B0306030504020204" pitchFamily="34" charset="0"/>
              </a:rPr>
              <a:t>, </a:t>
            </a:r>
            <a:r>
              <a:rPr lang="en-US" sz="1600" err="1">
                <a:latin typeface="+mn-lt"/>
                <a:ea typeface="Open Sans Light" panose="020B0306030504020204" pitchFamily="34" charset="0"/>
                <a:cs typeface="Open Sans Light" panose="020B0306030504020204" pitchFamily="34" charset="0"/>
              </a:rPr>
              <a:t>processName</a:t>
            </a:r>
            <a:r>
              <a:rPr lang="en-US" sz="1600">
                <a:latin typeface="+mn-lt"/>
                <a:ea typeface="Open Sans Light" panose="020B0306030504020204" pitchFamily="34" charset="0"/>
                <a:cs typeface="Open Sans Light" panose="020B0306030504020204" pitchFamily="34" charset="0"/>
              </a:rPr>
              <a:t>, hostname, </a:t>
            </a:r>
            <a:r>
              <a:rPr lang="en-US" sz="1600" err="1">
                <a:latin typeface="+mn-lt"/>
                <a:ea typeface="Open Sans Light" panose="020B0306030504020204" pitchFamily="34" charset="0"/>
                <a:cs typeface="Open Sans Light" panose="020B0306030504020204" pitchFamily="34" charset="0"/>
              </a:rPr>
              <a:t>eventName</a:t>
            </a:r>
            <a:r>
              <a:rPr lang="en-US" sz="1600">
                <a:latin typeface="+mn-lt"/>
                <a:ea typeface="Open Sans Light" panose="020B0306030504020204" pitchFamily="34" charset="0"/>
                <a:cs typeface="Open Sans Light" panose="020B0306030504020204" pitchFamily="34" charset="0"/>
              </a:rPr>
              <a:t>, </a:t>
            </a:r>
            <a:r>
              <a:rPr lang="en-US" sz="1600" err="1">
                <a:latin typeface="+mn-lt"/>
                <a:ea typeface="Open Sans Light" panose="020B0306030504020204" pitchFamily="34" charset="0"/>
                <a:cs typeface="Open Sans Light" panose="020B0306030504020204" pitchFamily="34" charset="0"/>
              </a:rPr>
              <a:t>stackAddresses</a:t>
            </a:r>
            <a:r>
              <a:rPr lang="en-US" sz="1600">
                <a:latin typeface="+mn-lt"/>
                <a:ea typeface="Open Sans Light" panose="020B0306030504020204" pitchFamily="34" charset="0"/>
                <a:cs typeface="Open Sans Light" panose="020B0306030504020204" pitchFamily="34" charset="0"/>
              </a:rPr>
              <a:t>, </a:t>
            </a:r>
            <a:r>
              <a:rPr lang="en-US" sz="1600" err="1">
                <a:latin typeface="+mn-lt"/>
                <a:ea typeface="Open Sans Light" panose="020B0306030504020204" pitchFamily="34" charset="0"/>
                <a:cs typeface="Open Sans Light" panose="020B0306030504020204" pitchFamily="34" charset="0"/>
              </a:rPr>
              <a:t>args</a:t>
            </a:r>
            <a:r>
              <a:rPr lang="en-US" sz="1600">
                <a:latin typeface="+mn-lt"/>
                <a:ea typeface="Open Sans Light" panose="020B0306030504020204" pitchFamily="34" charset="0"/>
                <a:cs typeface="Open Sans Light" panose="020B0306030504020204" pitchFamily="34" charset="0"/>
              </a:rPr>
              <a:t>, sus</a:t>
            </a:r>
          </a:p>
          <a:p>
            <a:pPr marL="422786" lvl="1" indent="-285750"/>
            <a:r>
              <a:rPr lang="en-US" sz="1600" b="1">
                <a:latin typeface="+mn-lt"/>
                <a:ea typeface="Open Sans Light" panose="020B0306030504020204" pitchFamily="34" charset="0"/>
                <a:cs typeface="Open Sans Light" panose="020B0306030504020204" pitchFamily="34" charset="0"/>
              </a:rPr>
              <a:t>Map to binary variable:</a:t>
            </a:r>
            <a:r>
              <a:rPr lang="en-US" sz="1600">
                <a:latin typeface="+mn-lt"/>
                <a:ea typeface="Open Sans Light" panose="020B0306030504020204" pitchFamily="34" charset="0"/>
                <a:cs typeface="Open Sans Light" panose="020B0306030504020204" pitchFamily="34" charset="0"/>
              </a:rPr>
              <a:t> </a:t>
            </a:r>
            <a:r>
              <a:rPr lang="en-US" sz="1600" err="1">
                <a:latin typeface="+mn-lt"/>
                <a:ea typeface="Open Sans Light" panose="020B0306030504020204" pitchFamily="34" charset="0"/>
                <a:cs typeface="Open Sans Light" panose="020B0306030504020204" pitchFamily="34" charset="0"/>
              </a:rPr>
              <a:t>processID</a:t>
            </a:r>
            <a:r>
              <a:rPr lang="en-US" sz="1600">
                <a:latin typeface="+mn-lt"/>
                <a:ea typeface="Open Sans Light" panose="020B0306030504020204" pitchFamily="34" charset="0"/>
                <a:cs typeface="Open Sans Light" panose="020B0306030504020204" pitchFamily="34" charset="0"/>
              </a:rPr>
              <a:t>, </a:t>
            </a:r>
            <a:r>
              <a:rPr lang="en-US" sz="1600" err="1">
                <a:latin typeface="+mn-lt"/>
                <a:ea typeface="Open Sans Light" panose="020B0306030504020204" pitchFamily="34" charset="0"/>
                <a:cs typeface="Open Sans Light" panose="020B0306030504020204" pitchFamily="34" charset="0"/>
              </a:rPr>
              <a:t>parentProcessID</a:t>
            </a:r>
            <a:r>
              <a:rPr lang="en-US" sz="1600">
                <a:latin typeface="+mn-lt"/>
                <a:ea typeface="Open Sans Light" panose="020B0306030504020204" pitchFamily="34" charset="0"/>
                <a:cs typeface="Open Sans Light" panose="020B0306030504020204" pitchFamily="34" charset="0"/>
              </a:rPr>
              <a:t>, </a:t>
            </a:r>
            <a:r>
              <a:rPr lang="en-US" sz="1600" err="1">
                <a:latin typeface="+mn-lt"/>
                <a:ea typeface="Open Sans Light" panose="020B0306030504020204" pitchFamily="34" charset="0"/>
                <a:cs typeface="Open Sans Light" panose="020B0306030504020204" pitchFamily="34" charset="0"/>
              </a:rPr>
              <a:t>userId</a:t>
            </a:r>
            <a:r>
              <a:rPr lang="en-US" sz="1600">
                <a:latin typeface="+mn-lt"/>
                <a:ea typeface="Open Sans Light" panose="020B0306030504020204" pitchFamily="34" charset="0"/>
                <a:cs typeface="Open Sans Light" panose="020B0306030504020204" pitchFamily="34" charset="0"/>
              </a:rPr>
              <a:t>, </a:t>
            </a:r>
            <a:r>
              <a:rPr lang="en-US" sz="1600" err="1">
                <a:latin typeface="+mn-lt"/>
                <a:ea typeface="Open Sans Light" panose="020B0306030504020204" pitchFamily="34" charset="0"/>
                <a:cs typeface="Open Sans Light" panose="020B0306030504020204" pitchFamily="34" charset="0"/>
              </a:rPr>
              <a:t>mountNamespace</a:t>
            </a:r>
            <a:endParaRPr lang="en-US" sz="1600">
              <a:latin typeface="+mn-lt"/>
              <a:ea typeface="Open Sans Light" panose="020B0306030504020204" pitchFamily="34" charset="0"/>
              <a:cs typeface="Open Sans Light" panose="020B0306030504020204" pitchFamily="34" charset="0"/>
            </a:endParaRPr>
          </a:p>
          <a:p>
            <a:pPr marL="422786" lvl="1" indent="-285750"/>
            <a:r>
              <a:rPr lang="en-US" sz="1600" b="1">
                <a:latin typeface="+mn-lt"/>
                <a:ea typeface="Open Sans Light" panose="020B0306030504020204" pitchFamily="34" charset="0"/>
                <a:cs typeface="Open Sans Light" panose="020B0306030504020204" pitchFamily="34" charset="0"/>
              </a:rPr>
              <a:t>Map to categories: </a:t>
            </a:r>
            <a:r>
              <a:rPr lang="en-US" sz="1600" err="1">
                <a:latin typeface="+mn-lt"/>
                <a:ea typeface="Open Sans Light" panose="020B0306030504020204" pitchFamily="34" charset="0"/>
                <a:cs typeface="Open Sans Light" panose="020B0306030504020204" pitchFamily="34" charset="0"/>
              </a:rPr>
              <a:t>returnValue</a:t>
            </a:r>
            <a:endParaRPr lang="en-US" sz="1600">
              <a:latin typeface="+mn-lt"/>
              <a:ea typeface="Open Sans Light" panose="020B0306030504020204" pitchFamily="34" charset="0"/>
              <a:cs typeface="Open Sans Light" panose="020B0306030504020204" pitchFamily="34" charset="0"/>
            </a:endParaRPr>
          </a:p>
          <a:p>
            <a:pPr marL="422786" lvl="1" indent="-285750"/>
            <a:r>
              <a:rPr lang="en-US" sz="1600" b="1">
                <a:latin typeface="+mn-lt"/>
                <a:ea typeface="Open Sans Light" panose="020B0306030504020204" pitchFamily="34" charset="0"/>
                <a:cs typeface="Open Sans Light" panose="020B0306030504020204" pitchFamily="34" charset="0"/>
              </a:rPr>
              <a:t>No change: </a:t>
            </a:r>
            <a:r>
              <a:rPr lang="en-US" sz="1600" err="1">
                <a:latin typeface="+mn-lt"/>
                <a:ea typeface="Open Sans Light" panose="020B0306030504020204" pitchFamily="34" charset="0"/>
                <a:cs typeface="Open Sans Light" panose="020B0306030504020204" pitchFamily="34" charset="0"/>
              </a:rPr>
              <a:t>eventId</a:t>
            </a:r>
            <a:r>
              <a:rPr lang="en-US" sz="1600">
                <a:latin typeface="+mn-lt"/>
                <a:ea typeface="Open Sans Light" panose="020B0306030504020204" pitchFamily="34" charset="0"/>
                <a:cs typeface="Open Sans Light" panose="020B0306030504020204" pitchFamily="34" charset="0"/>
              </a:rPr>
              <a:t>, </a:t>
            </a:r>
            <a:r>
              <a:rPr lang="en-US" sz="1600" err="1">
                <a:latin typeface="+mn-lt"/>
                <a:ea typeface="Open Sans Light" panose="020B0306030504020204" pitchFamily="34" charset="0"/>
                <a:cs typeface="Open Sans Light" panose="020B0306030504020204" pitchFamily="34" charset="0"/>
              </a:rPr>
              <a:t>argsNum</a:t>
            </a:r>
            <a:endParaRPr lang="en-US" sz="1600">
              <a:latin typeface="+mn-lt"/>
              <a:ea typeface="Open Sans Light" panose="020B0306030504020204" pitchFamily="34" charset="0"/>
              <a:cs typeface="Open Sans Light" panose="020B0306030504020204" pitchFamily="34" charset="0"/>
            </a:endParaRPr>
          </a:p>
          <a:p>
            <a:pPr lvl="1" indent="0">
              <a:buNone/>
            </a:pPr>
            <a:r>
              <a:rPr lang="en-US" sz="1600" i="1">
                <a:latin typeface="+mn-lt"/>
                <a:ea typeface="Open Sans Light" panose="020B0306030504020204" pitchFamily="34" charset="0"/>
                <a:cs typeface="Open Sans Light" panose="020B0306030504020204" pitchFamily="34" charset="0"/>
              </a:rPr>
              <a:t>See Lab notebook for explanations of each transformation</a:t>
            </a:r>
          </a:p>
        </p:txBody>
      </p:sp>
      <p:pic>
        <p:nvPicPr>
          <p:cNvPr id="4" name="Picture 3">
            <a:extLst>
              <a:ext uri="{FF2B5EF4-FFF2-40B4-BE49-F238E27FC236}">
                <a16:creationId xmlns:a16="http://schemas.microsoft.com/office/drawing/2014/main" id="{48958C84-CFB5-1953-28BF-BCDA694C3570}"/>
              </a:ext>
            </a:extLst>
          </p:cNvPr>
          <p:cNvPicPr>
            <a:picLocks noChangeAspect="1"/>
          </p:cNvPicPr>
          <p:nvPr/>
        </p:nvPicPr>
        <p:blipFill>
          <a:blip r:embed="rId3"/>
          <a:stretch>
            <a:fillRect/>
          </a:stretch>
        </p:blipFill>
        <p:spPr>
          <a:xfrm>
            <a:off x="5717792" y="1660843"/>
            <a:ext cx="6352305" cy="3313968"/>
          </a:xfrm>
          <a:prstGeom prst="rect">
            <a:avLst/>
          </a:prstGeom>
        </p:spPr>
      </p:pic>
      <p:sp>
        <p:nvSpPr>
          <p:cNvPr id="5" name="TextBox 4">
            <a:extLst>
              <a:ext uri="{FF2B5EF4-FFF2-40B4-BE49-F238E27FC236}">
                <a16:creationId xmlns:a16="http://schemas.microsoft.com/office/drawing/2014/main" id="{7A5AA9B3-2CA8-94BF-8049-26AD332F55A7}"/>
              </a:ext>
            </a:extLst>
          </p:cNvPr>
          <p:cNvSpPr txBox="1"/>
          <p:nvPr/>
        </p:nvSpPr>
        <p:spPr>
          <a:xfrm>
            <a:off x="5648576" y="4991121"/>
            <a:ext cx="5057774"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1100" i="1">
                <a:latin typeface="+mn-lt"/>
              </a:rPr>
              <a:t>Source: https://</a:t>
            </a:r>
            <a:r>
              <a:rPr lang="en-US" sz="1100" i="1" err="1">
                <a:latin typeface="+mn-lt"/>
              </a:rPr>
              <a:t>blog.edie.io</a:t>
            </a:r>
            <a:r>
              <a:rPr lang="en-US" sz="1100" i="1">
                <a:latin typeface="+mn-lt"/>
              </a:rPr>
              <a:t>/2020/10/31/honeypot-diaries-</a:t>
            </a:r>
            <a:r>
              <a:rPr lang="en-US" sz="1100" i="1" err="1">
                <a:latin typeface="+mn-lt"/>
              </a:rPr>
              <a:t>dota</a:t>
            </a:r>
            <a:r>
              <a:rPr lang="en-US" sz="1100" i="1">
                <a:latin typeface="+mn-lt"/>
              </a:rPr>
              <a:t>-malware/</a:t>
            </a:r>
          </a:p>
        </p:txBody>
      </p:sp>
      <p:pic>
        <p:nvPicPr>
          <p:cNvPr id="6" name="Picture 5" descr="Graphical user interface, text, application&#10;&#10;AI-generated content may be incorrect.">
            <a:extLst>
              <a:ext uri="{FF2B5EF4-FFF2-40B4-BE49-F238E27FC236}">
                <a16:creationId xmlns:a16="http://schemas.microsoft.com/office/drawing/2014/main" id="{4746DB28-0429-5EBD-447C-045D530227B3}"/>
              </a:ext>
            </a:extLst>
          </p:cNvPr>
          <p:cNvPicPr>
            <a:picLocks noChangeAspect="1"/>
          </p:cNvPicPr>
          <p:nvPr/>
        </p:nvPicPr>
        <p:blipFill>
          <a:blip r:embed="rId4"/>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2095426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B178-8720-A9AE-E46D-38562BD45DA9}"/>
              </a:ext>
            </a:extLst>
          </p:cNvPr>
          <p:cNvSpPr>
            <a:spLocks noGrp="1"/>
          </p:cNvSpPr>
          <p:nvPr>
            <p:ph type="title"/>
          </p:nvPr>
        </p:nvSpPr>
        <p:spPr/>
        <p:txBody>
          <a:bodyPr/>
          <a:lstStyle/>
          <a:p>
            <a:r>
              <a:rPr lang="en-US"/>
              <a:t>Histograms of the engineered features</a:t>
            </a:r>
          </a:p>
        </p:txBody>
      </p:sp>
      <p:pic>
        <p:nvPicPr>
          <p:cNvPr id="3" name="Picture 2" descr="A picture containing text, orange&#10;&#10;Description automatically generated">
            <a:extLst>
              <a:ext uri="{FF2B5EF4-FFF2-40B4-BE49-F238E27FC236}">
                <a16:creationId xmlns:a16="http://schemas.microsoft.com/office/drawing/2014/main" id="{EFF1F1F1-A1C3-1384-DE2A-A903743B9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348" y="2712732"/>
            <a:ext cx="6727304" cy="1432536"/>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350E8AC3-19D1-2671-6494-69BC7AE64352}"/>
              </a:ext>
            </a:extLst>
          </p:cNvPr>
          <p:cNvPicPr>
            <a:picLocks noChangeAspect="1"/>
          </p:cNvPicPr>
          <p:nvPr/>
        </p:nvPicPr>
        <p:blipFill>
          <a:blip r:embed="rId3"/>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4172965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A18FB-CEF4-4503-EC45-E54D155FAAD6}"/>
              </a:ext>
            </a:extLst>
          </p:cNvPr>
          <p:cNvSpPr>
            <a:spLocks noGrp="1"/>
          </p:cNvSpPr>
          <p:nvPr>
            <p:ph type="title"/>
          </p:nvPr>
        </p:nvSpPr>
        <p:spPr/>
        <p:txBody>
          <a:bodyPr/>
          <a:lstStyle/>
          <a:p>
            <a:r>
              <a:rPr lang="en-US"/>
              <a:t>CMU Software Engineering Institute (SEI)</a:t>
            </a:r>
          </a:p>
        </p:txBody>
      </p:sp>
      <p:sp>
        <p:nvSpPr>
          <p:cNvPr id="5" name="Text Placeholder 2">
            <a:extLst>
              <a:ext uri="{FF2B5EF4-FFF2-40B4-BE49-F238E27FC236}">
                <a16:creationId xmlns:a16="http://schemas.microsoft.com/office/drawing/2014/main" id="{67871A3D-9D03-B97C-DE17-96439C099D99}"/>
              </a:ext>
            </a:extLst>
          </p:cNvPr>
          <p:cNvSpPr txBox="1">
            <a:spLocks/>
          </p:cNvSpPr>
          <p:nvPr/>
        </p:nvSpPr>
        <p:spPr>
          <a:xfrm>
            <a:off x="3723796" y="1725961"/>
            <a:ext cx="7782404" cy="382791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0970" lvl="1" indent="0" defTabSz="685783">
              <a:spcBef>
                <a:spcPts val="467"/>
              </a:spcBef>
              <a:spcAft>
                <a:spcPts val="800"/>
              </a:spcAft>
              <a:buFont typeface="Arial"/>
              <a:buNone/>
              <a:defRPr/>
            </a:pPr>
            <a:r>
              <a:rPr lang="en-US" sz="2000" b="1" spc="-8">
                <a:solidFill>
                  <a:srgbClr val="000000"/>
                </a:solidFill>
              </a:rPr>
              <a:t>Bringing innovation to the U.S. Government</a:t>
            </a:r>
          </a:p>
          <a:p>
            <a:pPr marL="350829" lvl="1" defTabSz="685783">
              <a:spcBef>
                <a:spcPts val="467"/>
              </a:spcBef>
              <a:defRPr/>
            </a:pPr>
            <a:r>
              <a:rPr lang="en-US" sz="2000" spc="-8">
                <a:solidFill>
                  <a:srgbClr val="000000"/>
                </a:solidFill>
              </a:rPr>
              <a:t>A Federally Funded Research and Development Center (FFRDC) chartered in 1984 and sponsored by the Department of Defense (</a:t>
            </a:r>
            <a:r>
              <a:rPr lang="en-US" sz="2000" spc="-4">
                <a:solidFill>
                  <a:srgbClr val="000000"/>
                </a:solidFill>
              </a:rPr>
              <a:t>DoD)</a:t>
            </a:r>
            <a:endParaRPr lang="en-US" sz="2000">
              <a:solidFill>
                <a:srgbClr val="000000"/>
              </a:solidFill>
            </a:endParaRPr>
          </a:p>
          <a:p>
            <a:pPr marL="350829" lvl="1" defTabSz="685783">
              <a:spcBef>
                <a:spcPts val="1000"/>
              </a:spcBef>
              <a:defRPr/>
            </a:pPr>
            <a:r>
              <a:rPr lang="en-US" sz="2000">
                <a:solidFill>
                  <a:srgbClr val="000000"/>
                </a:solidFill>
              </a:rPr>
              <a:t>Leader in researching complex software engineering, cyber security, and AI engineering solutions</a:t>
            </a:r>
          </a:p>
          <a:p>
            <a:pPr marL="350829" lvl="1" defTabSz="685783">
              <a:spcBef>
                <a:spcPts val="1000"/>
              </a:spcBef>
              <a:defRPr/>
            </a:pPr>
            <a:r>
              <a:rPr lang="en-US" sz="2000">
                <a:solidFill>
                  <a:srgbClr val="000000"/>
                </a:solidFill>
              </a:rPr>
              <a:t>Critical to the U.S. Government’s ability to acquire, develop, operate, and sustain software systems that are innovative, affordable, trustworthy, and enduring</a:t>
            </a:r>
            <a:endParaRPr lang="en-US" sz="2000"/>
          </a:p>
          <a:p>
            <a:endParaRPr lang="en-US" sz="2400"/>
          </a:p>
        </p:txBody>
      </p:sp>
      <p:pic>
        <p:nvPicPr>
          <p:cNvPr id="6" name="Picture 5">
            <a:extLst>
              <a:ext uri="{FF2B5EF4-FFF2-40B4-BE49-F238E27FC236}">
                <a16:creationId xmlns:a16="http://schemas.microsoft.com/office/drawing/2014/main" id="{2952E516-B964-C525-5B0D-3E65C1F227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9848" y="1725961"/>
            <a:ext cx="2726905" cy="3574931"/>
          </a:xfrm>
          <a:prstGeom prst="rect">
            <a:avLst/>
          </a:prstGeom>
        </p:spPr>
      </p:pic>
    </p:spTree>
    <p:extLst>
      <p:ext uri="{BB962C8B-B14F-4D97-AF65-F5344CB8AC3E}">
        <p14:creationId xmlns:p14="http://schemas.microsoft.com/office/powerpoint/2010/main" val="2827419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12F8-E0F5-1C81-5B4E-C4D9FD6CED25}"/>
              </a:ext>
            </a:extLst>
          </p:cNvPr>
          <p:cNvSpPr>
            <a:spLocks noGrp="1"/>
          </p:cNvSpPr>
          <p:nvPr>
            <p:ph type="title"/>
          </p:nvPr>
        </p:nvSpPr>
        <p:spPr/>
        <p:txBody>
          <a:bodyPr/>
          <a:lstStyle/>
          <a:p>
            <a:r>
              <a:rPr lang="en-US"/>
              <a:t>Understanding Correlation</a:t>
            </a:r>
          </a:p>
        </p:txBody>
      </p:sp>
      <p:sp>
        <p:nvSpPr>
          <p:cNvPr id="3" name="Content Placeholder 2">
            <a:extLst>
              <a:ext uri="{FF2B5EF4-FFF2-40B4-BE49-F238E27FC236}">
                <a16:creationId xmlns:a16="http://schemas.microsoft.com/office/drawing/2014/main" id="{A6E94150-09E1-B273-26A3-94965D0B2142}"/>
              </a:ext>
            </a:extLst>
          </p:cNvPr>
          <p:cNvSpPr>
            <a:spLocks noGrp="1"/>
          </p:cNvSpPr>
          <p:nvPr/>
        </p:nvSpPr>
        <p:spPr>
          <a:xfrm>
            <a:off x="838200" y="1403801"/>
            <a:ext cx="9225748" cy="405039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285750" indent="-285750">
              <a:buFont typeface="Arial" panose="020B0604020202020204" pitchFamily="34" charset="0"/>
              <a:buChar char="•"/>
            </a:pPr>
            <a:r>
              <a:rPr lang="en-US" sz="1600" b="1">
                <a:solidFill>
                  <a:schemeClr val="tx1"/>
                </a:solidFill>
                <a:latin typeface="+mn-lt"/>
              </a:rPr>
              <a:t>Correlation</a:t>
            </a:r>
            <a:r>
              <a:rPr lang="en-US" sz="1600">
                <a:solidFill>
                  <a:schemeClr val="tx1"/>
                </a:solidFill>
                <a:latin typeface="+mn-lt"/>
              </a:rPr>
              <a:t> measures the strength and direction of the relationship between two variables.</a:t>
            </a:r>
          </a:p>
          <a:p>
            <a:endParaRPr lang="en-US" sz="1600">
              <a:solidFill>
                <a:schemeClr val="tx1"/>
              </a:solidFill>
              <a:latin typeface="+mn-lt"/>
            </a:endParaRPr>
          </a:p>
          <a:p>
            <a:pPr marL="342900" indent="-342900">
              <a:buFont typeface="+mj-lt"/>
              <a:buAutoNum type="arabicPeriod"/>
            </a:pPr>
            <a:r>
              <a:rPr lang="en-US" sz="1600" b="1">
                <a:solidFill>
                  <a:schemeClr val="tx1"/>
                </a:solidFill>
                <a:latin typeface="+mn-lt"/>
              </a:rPr>
              <a:t>Positive Correlation:</a:t>
            </a:r>
          </a:p>
          <a:p>
            <a:pPr marL="479936" lvl="1" indent="-342900"/>
            <a:r>
              <a:rPr lang="en-US" sz="1600">
                <a:latin typeface="+mn-lt"/>
                <a:ea typeface="Open Sans Light" panose="020B0306030504020204" pitchFamily="34" charset="0"/>
                <a:cs typeface="Open Sans Light" panose="020B0306030504020204" pitchFamily="34" charset="0"/>
              </a:rPr>
              <a:t>Both variables move in the same direction.</a:t>
            </a:r>
          </a:p>
          <a:p>
            <a:pPr marL="479936" lvl="1" indent="-342900"/>
            <a:r>
              <a:rPr lang="en-US" sz="1600">
                <a:latin typeface="+mn-lt"/>
                <a:ea typeface="Open Sans Light" panose="020B0306030504020204" pitchFamily="34" charset="0"/>
                <a:cs typeface="Open Sans Light" panose="020B0306030504020204" pitchFamily="34" charset="0"/>
              </a:rPr>
              <a:t>Example: Height and Weight.</a:t>
            </a:r>
          </a:p>
          <a:p>
            <a:pPr lvl="1" indent="0">
              <a:buNone/>
            </a:pPr>
            <a:endParaRPr lang="en-US" sz="1600">
              <a:latin typeface="+mn-lt"/>
              <a:ea typeface="Open Sans Light" panose="020B0306030504020204" pitchFamily="34" charset="0"/>
              <a:cs typeface="Open Sans Light" panose="020B0306030504020204" pitchFamily="34" charset="0"/>
            </a:endParaRPr>
          </a:p>
          <a:p>
            <a:pPr marL="342900" indent="-342900">
              <a:buFont typeface="+mj-lt"/>
              <a:buAutoNum type="arabicPeriod"/>
            </a:pPr>
            <a:r>
              <a:rPr lang="en-US" sz="1600" b="1">
                <a:solidFill>
                  <a:schemeClr val="tx1"/>
                </a:solidFill>
                <a:latin typeface="+mn-lt"/>
              </a:rPr>
              <a:t>Negative Correlation:</a:t>
            </a:r>
          </a:p>
          <a:p>
            <a:pPr marL="479936" lvl="1" indent="-342900"/>
            <a:r>
              <a:rPr lang="en-US" sz="1600">
                <a:latin typeface="+mn-lt"/>
                <a:ea typeface="Open Sans Light" panose="020B0306030504020204" pitchFamily="34" charset="0"/>
                <a:cs typeface="Open Sans Light" panose="020B0306030504020204" pitchFamily="34" charset="0"/>
              </a:rPr>
              <a:t>One variable increases while the other decreases.</a:t>
            </a:r>
          </a:p>
          <a:p>
            <a:pPr marL="479936" lvl="1" indent="-342900"/>
            <a:r>
              <a:rPr lang="en-US" sz="1600">
                <a:latin typeface="+mn-lt"/>
                <a:ea typeface="Open Sans Light" panose="020B0306030504020204" pitchFamily="34" charset="0"/>
                <a:cs typeface="Open Sans Light" panose="020B0306030504020204" pitchFamily="34" charset="0"/>
              </a:rPr>
              <a:t>Example: Exercise and Body Fat Percentage.</a:t>
            </a:r>
          </a:p>
          <a:p>
            <a:pPr lvl="1" indent="0">
              <a:buNone/>
            </a:pPr>
            <a:endParaRPr lang="en-US" sz="1600">
              <a:latin typeface="+mn-lt"/>
              <a:ea typeface="Open Sans Light" panose="020B0306030504020204" pitchFamily="34" charset="0"/>
              <a:cs typeface="Open Sans Light" panose="020B0306030504020204" pitchFamily="34" charset="0"/>
            </a:endParaRPr>
          </a:p>
          <a:p>
            <a:pPr marL="342900" indent="-342900">
              <a:buFont typeface="+mj-lt"/>
              <a:buAutoNum type="arabicPeriod"/>
            </a:pPr>
            <a:r>
              <a:rPr lang="en-US" sz="1600" b="1">
                <a:solidFill>
                  <a:schemeClr val="tx1"/>
                </a:solidFill>
                <a:latin typeface="+mn-lt"/>
              </a:rPr>
              <a:t>No Correlation:</a:t>
            </a:r>
          </a:p>
          <a:p>
            <a:pPr marL="479936" lvl="1" indent="-342900"/>
            <a:r>
              <a:rPr lang="en-US" sz="1600">
                <a:latin typeface="+mn-lt"/>
                <a:ea typeface="Open Sans Light" panose="020B0306030504020204" pitchFamily="34" charset="0"/>
                <a:cs typeface="Open Sans Light" panose="020B0306030504020204" pitchFamily="34" charset="0"/>
              </a:rPr>
              <a:t>No predictable relationship between the variables.</a:t>
            </a:r>
          </a:p>
          <a:p>
            <a:pPr marL="479936" lvl="1" indent="-342900"/>
            <a:r>
              <a:rPr lang="en-US" sz="1600">
                <a:latin typeface="+mn-lt"/>
                <a:ea typeface="Open Sans Light" panose="020B0306030504020204" pitchFamily="34" charset="0"/>
                <a:cs typeface="Open Sans Light" panose="020B0306030504020204" pitchFamily="34" charset="0"/>
              </a:rPr>
              <a:t>Example: Shoe Size and Intelligence.</a:t>
            </a:r>
          </a:p>
          <a:p>
            <a:pPr marL="285750" indent="-285750">
              <a:buFont typeface="Arial" panose="020B0604020202020204" pitchFamily="34" charset="0"/>
              <a:buChar char="•"/>
            </a:pPr>
            <a:endParaRPr lang="en-US">
              <a:solidFill>
                <a:schemeClr val="tx1"/>
              </a:solidFill>
              <a:latin typeface="+mn-lt"/>
            </a:endParaRPr>
          </a:p>
        </p:txBody>
      </p:sp>
      <p:pic>
        <p:nvPicPr>
          <p:cNvPr id="4" name="Picture 3">
            <a:extLst>
              <a:ext uri="{FF2B5EF4-FFF2-40B4-BE49-F238E27FC236}">
                <a16:creationId xmlns:a16="http://schemas.microsoft.com/office/drawing/2014/main" id="{D2A0707A-CFB7-644A-BC1A-06ABC5ED526D}"/>
              </a:ext>
            </a:extLst>
          </p:cNvPr>
          <p:cNvPicPr>
            <a:picLocks noChangeAspect="1"/>
          </p:cNvPicPr>
          <p:nvPr/>
        </p:nvPicPr>
        <p:blipFill>
          <a:blip r:embed="rId2"/>
          <a:stretch>
            <a:fillRect/>
          </a:stretch>
        </p:blipFill>
        <p:spPr>
          <a:xfrm>
            <a:off x="7934098" y="3668881"/>
            <a:ext cx="2129850" cy="2146621"/>
          </a:xfrm>
          <a:prstGeom prst="rect">
            <a:avLst/>
          </a:prstGeom>
        </p:spPr>
      </p:pic>
      <p:pic>
        <p:nvPicPr>
          <p:cNvPr id="5" name="Picture 4">
            <a:extLst>
              <a:ext uri="{FF2B5EF4-FFF2-40B4-BE49-F238E27FC236}">
                <a16:creationId xmlns:a16="http://schemas.microsoft.com/office/drawing/2014/main" id="{85FAFEFF-DE72-219F-3F20-7E3FA8A7FFA1}"/>
              </a:ext>
            </a:extLst>
          </p:cNvPr>
          <p:cNvPicPr>
            <a:picLocks noChangeAspect="1"/>
          </p:cNvPicPr>
          <p:nvPr/>
        </p:nvPicPr>
        <p:blipFill>
          <a:blip r:embed="rId3"/>
          <a:stretch>
            <a:fillRect/>
          </a:stretch>
        </p:blipFill>
        <p:spPr>
          <a:xfrm>
            <a:off x="7028659" y="1731019"/>
            <a:ext cx="2129850" cy="2198556"/>
          </a:xfrm>
          <a:prstGeom prst="rect">
            <a:avLst/>
          </a:prstGeom>
        </p:spPr>
      </p:pic>
      <p:pic>
        <p:nvPicPr>
          <p:cNvPr id="6" name="Picture 5">
            <a:extLst>
              <a:ext uri="{FF2B5EF4-FFF2-40B4-BE49-F238E27FC236}">
                <a16:creationId xmlns:a16="http://schemas.microsoft.com/office/drawing/2014/main" id="{96F3E4DC-FCAE-820D-05A8-D7E39A662650}"/>
              </a:ext>
            </a:extLst>
          </p:cNvPr>
          <p:cNvPicPr>
            <a:picLocks noChangeAspect="1"/>
          </p:cNvPicPr>
          <p:nvPr/>
        </p:nvPicPr>
        <p:blipFill>
          <a:blip r:embed="rId4"/>
          <a:stretch>
            <a:fillRect/>
          </a:stretch>
        </p:blipFill>
        <p:spPr>
          <a:xfrm>
            <a:off x="8839536" y="1725750"/>
            <a:ext cx="2168303" cy="2185376"/>
          </a:xfrm>
          <a:prstGeom prst="rect">
            <a:avLst/>
          </a:prstGeom>
        </p:spPr>
      </p:pic>
      <p:pic>
        <p:nvPicPr>
          <p:cNvPr id="7" name="Picture 6" descr="Graphical user interface, text, application&#10;&#10;AI-generated content may be incorrect.">
            <a:extLst>
              <a:ext uri="{FF2B5EF4-FFF2-40B4-BE49-F238E27FC236}">
                <a16:creationId xmlns:a16="http://schemas.microsoft.com/office/drawing/2014/main" id="{32CC7BDB-ECC4-4F38-1236-32AD583706F8}"/>
              </a:ext>
            </a:extLst>
          </p:cNvPr>
          <p:cNvPicPr>
            <a:picLocks noChangeAspect="1"/>
          </p:cNvPicPr>
          <p:nvPr/>
        </p:nvPicPr>
        <p:blipFill>
          <a:blip r:embed="rId5"/>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3575013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43FF5-9AA2-D925-A932-7C248A7F38E6}"/>
              </a:ext>
            </a:extLst>
          </p:cNvPr>
          <p:cNvSpPr>
            <a:spLocks noGrp="1"/>
          </p:cNvSpPr>
          <p:nvPr>
            <p:ph type="title"/>
          </p:nvPr>
        </p:nvSpPr>
        <p:spPr/>
        <p:txBody>
          <a:bodyPr/>
          <a:lstStyle/>
          <a:p>
            <a:r>
              <a:rPr lang="en-US"/>
              <a:t>Correlations plot</a:t>
            </a:r>
          </a:p>
        </p:txBody>
      </p:sp>
      <p:pic>
        <p:nvPicPr>
          <p:cNvPr id="3" name="Picture 2" descr="A picture containing text, orange&#10;&#10;Description automatically generated">
            <a:extLst>
              <a:ext uri="{FF2B5EF4-FFF2-40B4-BE49-F238E27FC236}">
                <a16:creationId xmlns:a16="http://schemas.microsoft.com/office/drawing/2014/main" id="{D072C888-503D-7D53-0D68-E68028900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390" y="2812359"/>
            <a:ext cx="8595219" cy="1233281"/>
          </a:xfrm>
          <a:prstGeom prst="rect">
            <a:avLst/>
          </a:prstGeom>
        </p:spPr>
      </p:pic>
      <p:pic>
        <p:nvPicPr>
          <p:cNvPr id="4" name="Picture 3" descr="Graphical user interface, text, application&#10;&#10;AI-generated content may be incorrect.">
            <a:extLst>
              <a:ext uri="{FF2B5EF4-FFF2-40B4-BE49-F238E27FC236}">
                <a16:creationId xmlns:a16="http://schemas.microsoft.com/office/drawing/2014/main" id="{CCD6F0C5-2D4B-93A8-6775-D0E0AC014545}"/>
              </a:ext>
            </a:extLst>
          </p:cNvPr>
          <p:cNvPicPr>
            <a:picLocks noChangeAspect="1"/>
          </p:cNvPicPr>
          <p:nvPr/>
        </p:nvPicPr>
        <p:blipFill>
          <a:blip r:embed="rId3"/>
          <a:stretch>
            <a:fillRect/>
          </a:stretch>
        </p:blipFill>
        <p:spPr>
          <a:xfrm>
            <a:off x="10445348" y="225424"/>
            <a:ext cx="1546024" cy="1122902"/>
          </a:xfrm>
          <a:prstGeom prst="rect">
            <a:avLst/>
          </a:prstGeom>
        </p:spPr>
      </p:pic>
    </p:spTree>
    <p:extLst>
      <p:ext uri="{BB962C8B-B14F-4D97-AF65-F5344CB8AC3E}">
        <p14:creationId xmlns:p14="http://schemas.microsoft.com/office/powerpoint/2010/main" val="1169750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CFC54-721C-1DA0-6B6B-4E4FD5514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DE0D5-997D-0ADD-6AE1-56CF0D6F7B21}"/>
              </a:ext>
            </a:extLst>
          </p:cNvPr>
          <p:cNvSpPr>
            <a:spLocks noGrp="1"/>
          </p:cNvSpPr>
          <p:nvPr>
            <p:ph type="title"/>
          </p:nvPr>
        </p:nvSpPr>
        <p:spPr/>
        <p:txBody>
          <a:bodyPr/>
          <a:lstStyle/>
          <a:p>
            <a:r>
              <a:rPr lang="en-US"/>
              <a:t>Common classes of ML methods</a:t>
            </a:r>
          </a:p>
        </p:txBody>
      </p:sp>
      <p:grpSp>
        <p:nvGrpSpPr>
          <p:cNvPr id="19" name="Group 18">
            <a:extLst>
              <a:ext uri="{FF2B5EF4-FFF2-40B4-BE49-F238E27FC236}">
                <a16:creationId xmlns:a16="http://schemas.microsoft.com/office/drawing/2014/main" id="{9234F089-5C63-F7E0-CECA-7F8931BF3D24}"/>
              </a:ext>
            </a:extLst>
          </p:cNvPr>
          <p:cNvGrpSpPr/>
          <p:nvPr/>
        </p:nvGrpSpPr>
        <p:grpSpPr>
          <a:xfrm>
            <a:off x="1276732" y="1550987"/>
            <a:ext cx="2983692" cy="4262112"/>
            <a:chOff x="409189" y="1008481"/>
            <a:chExt cx="2983692" cy="4262112"/>
          </a:xfrm>
        </p:grpSpPr>
        <p:sp>
          <p:nvSpPr>
            <p:cNvPr id="30" name="TextBox 4">
              <a:extLst>
                <a:ext uri="{FF2B5EF4-FFF2-40B4-BE49-F238E27FC236}">
                  <a16:creationId xmlns:a16="http://schemas.microsoft.com/office/drawing/2014/main" id="{D9D5B578-348D-4956-11A7-30913735371F}"/>
                </a:ext>
              </a:extLst>
            </p:cNvPr>
            <p:cNvSpPr txBox="1"/>
            <p:nvPr/>
          </p:nvSpPr>
          <p:spPr>
            <a:xfrm>
              <a:off x="719081" y="1051110"/>
              <a:ext cx="235569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defTabSz="914400"/>
              <a:r>
                <a:rPr lang="en-US" sz="1800"/>
                <a:t>Supervised Machine Learning​</a:t>
              </a:r>
            </a:p>
          </p:txBody>
        </p:sp>
        <p:pic>
          <p:nvPicPr>
            <p:cNvPr id="31" name="Picture 30" descr="Supervised Machine learning - Javatpoint">
              <a:extLst>
                <a:ext uri="{FF2B5EF4-FFF2-40B4-BE49-F238E27FC236}">
                  <a16:creationId xmlns:a16="http://schemas.microsoft.com/office/drawing/2014/main" id="{66E4CE99-BB9A-991C-BF97-730A7A3D0960}"/>
                </a:ext>
              </a:extLst>
            </p:cNvPr>
            <p:cNvPicPr>
              <a:picLocks noChangeAspect="1"/>
            </p:cNvPicPr>
            <p:nvPr/>
          </p:nvPicPr>
          <p:blipFill>
            <a:blip r:embed="rId3"/>
            <a:stretch>
              <a:fillRect/>
            </a:stretch>
          </p:blipFill>
          <p:spPr>
            <a:xfrm>
              <a:off x="564184" y="1863930"/>
              <a:ext cx="2743200" cy="1371600"/>
            </a:xfrm>
            <a:prstGeom prst="rect">
              <a:avLst/>
            </a:prstGeom>
          </p:spPr>
        </p:pic>
        <p:sp>
          <p:nvSpPr>
            <p:cNvPr id="32" name="Rectangle 31">
              <a:extLst>
                <a:ext uri="{FF2B5EF4-FFF2-40B4-BE49-F238E27FC236}">
                  <a16:creationId xmlns:a16="http://schemas.microsoft.com/office/drawing/2014/main" id="{DF834217-972D-5CF8-86AE-F14D272CF6B9}"/>
                </a:ext>
              </a:extLst>
            </p:cNvPr>
            <p:cNvSpPr/>
            <p:nvPr/>
          </p:nvSpPr>
          <p:spPr>
            <a:xfrm>
              <a:off x="2074941" y="2843685"/>
              <a:ext cx="317638" cy="317701"/>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3" name="Rectangle 32">
              <a:extLst>
                <a:ext uri="{FF2B5EF4-FFF2-40B4-BE49-F238E27FC236}">
                  <a16:creationId xmlns:a16="http://schemas.microsoft.com/office/drawing/2014/main" id="{26D721D1-F000-40FF-4651-E081A0AA0E41}"/>
                </a:ext>
              </a:extLst>
            </p:cNvPr>
            <p:cNvSpPr/>
            <p:nvPr/>
          </p:nvSpPr>
          <p:spPr>
            <a:xfrm>
              <a:off x="409189" y="1008481"/>
              <a:ext cx="2983692" cy="4262112"/>
            </a:xfrm>
            <a:prstGeom prst="rect">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4" name="TextBox 16">
              <a:extLst>
                <a:ext uri="{FF2B5EF4-FFF2-40B4-BE49-F238E27FC236}">
                  <a16:creationId xmlns:a16="http://schemas.microsoft.com/office/drawing/2014/main" id="{225B913F-2F08-40E9-10D8-A091E6A50E80}"/>
                </a:ext>
              </a:extLst>
            </p:cNvPr>
            <p:cNvSpPr txBox="1"/>
            <p:nvPr/>
          </p:nvSpPr>
          <p:spPr>
            <a:xfrm>
              <a:off x="525407" y="3560184"/>
              <a:ext cx="2820701"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defTabSz="914400"/>
              <a:r>
                <a:rPr lang="en-US" sz="1400">
                  <a:latin typeface="Arial"/>
                  <a:cs typeface="Arial"/>
                </a:rPr>
                <a:t>Used for making predictions given labeled data</a:t>
              </a:r>
              <a:endParaRPr lang="en-US">
                <a:latin typeface="Arial"/>
                <a:cs typeface="Arial"/>
              </a:endParaRPr>
            </a:p>
            <a:p>
              <a:pPr algn="ctr" defTabSz="914400"/>
              <a:endParaRPr lang="en-US" sz="1400">
                <a:latin typeface="Arial"/>
                <a:ea typeface="Open Sans"/>
                <a:cs typeface="Arial"/>
              </a:endParaRPr>
            </a:p>
            <a:p>
              <a:pPr defTabSz="914400"/>
              <a:r>
                <a:rPr lang="en-US" sz="1200" b="1">
                  <a:latin typeface="Arial"/>
                  <a:ea typeface="Open Sans"/>
                  <a:cs typeface="Arial"/>
                </a:rPr>
                <a:t>Threat detection:</a:t>
              </a:r>
              <a:r>
                <a:rPr lang="en-US" sz="1200">
                  <a:latin typeface="Arial"/>
                  <a:ea typeface="Open Sans"/>
                  <a:cs typeface="Arial"/>
                </a:rPr>
                <a:t> Given known examples of malicious and benign activity, classify new behavior as malicious or benign</a:t>
              </a:r>
            </a:p>
          </p:txBody>
        </p:sp>
      </p:grpSp>
      <p:grpSp>
        <p:nvGrpSpPr>
          <p:cNvPr id="20" name="Group 19">
            <a:extLst>
              <a:ext uri="{FF2B5EF4-FFF2-40B4-BE49-F238E27FC236}">
                <a16:creationId xmlns:a16="http://schemas.microsoft.com/office/drawing/2014/main" id="{C968D129-401F-5DC4-09AF-E950A626DE76}"/>
              </a:ext>
            </a:extLst>
          </p:cNvPr>
          <p:cNvGrpSpPr/>
          <p:nvPr/>
        </p:nvGrpSpPr>
        <p:grpSpPr>
          <a:xfrm>
            <a:off x="7825560" y="1550931"/>
            <a:ext cx="2983692" cy="4398472"/>
            <a:chOff x="6613513" y="1008425"/>
            <a:chExt cx="2983692" cy="4398472"/>
          </a:xfrm>
        </p:grpSpPr>
        <p:sp>
          <p:nvSpPr>
            <p:cNvPr id="26" name="TextBox 8">
              <a:extLst>
                <a:ext uri="{FF2B5EF4-FFF2-40B4-BE49-F238E27FC236}">
                  <a16:creationId xmlns:a16="http://schemas.microsoft.com/office/drawing/2014/main" id="{013C9F54-80DC-5F85-E239-707D9D227BCA}"/>
                </a:ext>
              </a:extLst>
            </p:cNvPr>
            <p:cNvSpPr txBox="1"/>
            <p:nvPr/>
          </p:nvSpPr>
          <p:spPr>
            <a:xfrm>
              <a:off x="7015746" y="1058890"/>
              <a:ext cx="223944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defTabSz="914400"/>
              <a:r>
                <a:rPr lang="en-US" sz="1800"/>
                <a:t>Reinforcement Learning​</a:t>
              </a:r>
            </a:p>
          </p:txBody>
        </p:sp>
        <p:pic>
          <p:nvPicPr>
            <p:cNvPr id="27" name="Picture 26" descr="Reinforcement Learning - simply explained! | Data Basecamp">
              <a:extLst>
                <a:ext uri="{FF2B5EF4-FFF2-40B4-BE49-F238E27FC236}">
                  <a16:creationId xmlns:a16="http://schemas.microsoft.com/office/drawing/2014/main" id="{64E1C3A6-2F0B-40FA-9D8E-87B0669AD6B2}"/>
                </a:ext>
              </a:extLst>
            </p:cNvPr>
            <p:cNvPicPr>
              <a:picLocks noChangeAspect="1"/>
            </p:cNvPicPr>
            <p:nvPr/>
          </p:nvPicPr>
          <p:blipFill>
            <a:blip r:embed="rId4"/>
            <a:stretch>
              <a:fillRect/>
            </a:stretch>
          </p:blipFill>
          <p:spPr>
            <a:xfrm>
              <a:off x="6767853" y="1830444"/>
              <a:ext cx="2743199" cy="1438572"/>
            </a:xfrm>
            <a:prstGeom prst="rect">
              <a:avLst/>
            </a:prstGeom>
          </p:spPr>
        </p:pic>
        <p:sp>
          <p:nvSpPr>
            <p:cNvPr id="28" name="Rectangle 27">
              <a:extLst>
                <a:ext uri="{FF2B5EF4-FFF2-40B4-BE49-F238E27FC236}">
                  <a16:creationId xmlns:a16="http://schemas.microsoft.com/office/drawing/2014/main" id="{2E7E53F2-5387-C861-1AD5-4A8301A6D105}"/>
                </a:ext>
              </a:extLst>
            </p:cNvPr>
            <p:cNvSpPr/>
            <p:nvPr/>
          </p:nvSpPr>
          <p:spPr>
            <a:xfrm>
              <a:off x="6613513" y="1008425"/>
              <a:ext cx="2983692" cy="4262112"/>
            </a:xfrm>
            <a:prstGeom prst="rect">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9" name="TextBox 17">
              <a:extLst>
                <a:ext uri="{FF2B5EF4-FFF2-40B4-BE49-F238E27FC236}">
                  <a16:creationId xmlns:a16="http://schemas.microsoft.com/office/drawing/2014/main" id="{3B55B438-9674-3545-6087-E9685786FB8F}"/>
                </a:ext>
              </a:extLst>
            </p:cNvPr>
            <p:cNvSpPr txBox="1"/>
            <p:nvPr/>
          </p:nvSpPr>
          <p:spPr>
            <a:xfrm>
              <a:off x="6729063" y="3560240"/>
              <a:ext cx="2820701" cy="1846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defTabSz="914400"/>
              <a:r>
                <a:rPr lang="en-US" sz="1400">
                  <a:latin typeface="Arial"/>
                  <a:ea typeface="Open Sans"/>
                  <a:cs typeface="Arial"/>
                </a:rPr>
                <a:t>Used for optimization in complex, but constrained tasks</a:t>
              </a:r>
            </a:p>
            <a:p>
              <a:pPr algn="ctr" defTabSz="914400"/>
              <a:endParaRPr lang="en-US" sz="1400">
                <a:latin typeface="Arial"/>
                <a:ea typeface="Open Sans"/>
                <a:cs typeface="Arial"/>
              </a:endParaRPr>
            </a:p>
            <a:p>
              <a:pPr defTabSz="914400"/>
              <a:r>
                <a:rPr lang="en-US" sz="1200" b="1">
                  <a:latin typeface="Arial"/>
                  <a:ea typeface="Open Sans"/>
                  <a:cs typeface="Arial"/>
                </a:rPr>
                <a:t>Automated Incident Response:</a:t>
              </a:r>
              <a:r>
                <a:rPr lang="en-US" sz="1200">
                  <a:latin typeface="Arial"/>
                  <a:ea typeface="Open Sans"/>
                  <a:cs typeface="Arial"/>
                </a:rPr>
                <a:t> Agent selects the optimal response given a potential web request</a:t>
              </a:r>
            </a:p>
            <a:p>
              <a:pPr marL="171450" indent="-171450" defTabSz="914400">
                <a:buFont typeface="Arial"/>
                <a:buChar char="•"/>
              </a:pPr>
              <a:r>
                <a:rPr lang="en-US" sz="1200">
                  <a:latin typeface="Arial"/>
                  <a:ea typeface="Open Sans"/>
                  <a:cs typeface="Arial"/>
                </a:rPr>
                <a:t>Block request</a:t>
              </a:r>
            </a:p>
            <a:p>
              <a:pPr marL="171450" indent="-171450" defTabSz="914400">
                <a:buFont typeface="Arial"/>
                <a:buChar char="•"/>
              </a:pPr>
              <a:r>
                <a:rPr lang="en-US" sz="1200">
                  <a:latin typeface="Arial"/>
                  <a:ea typeface="Open Sans"/>
                  <a:cs typeface="Arial"/>
                </a:rPr>
                <a:t>Request analyst feedback</a:t>
              </a:r>
            </a:p>
            <a:p>
              <a:pPr marL="171450" indent="-171450" defTabSz="914400">
                <a:buFont typeface="Arial,Sans-Serif"/>
                <a:buChar char="•"/>
              </a:pPr>
              <a:endParaRPr lang="en-US" sz="1200">
                <a:latin typeface="Arial"/>
                <a:ea typeface="Open Sans"/>
                <a:cs typeface="Arial"/>
              </a:endParaRPr>
            </a:p>
          </p:txBody>
        </p:sp>
      </p:grpSp>
      <p:grpSp>
        <p:nvGrpSpPr>
          <p:cNvPr id="21" name="Group 20">
            <a:extLst>
              <a:ext uri="{FF2B5EF4-FFF2-40B4-BE49-F238E27FC236}">
                <a16:creationId xmlns:a16="http://schemas.microsoft.com/office/drawing/2014/main" id="{12A03066-BAEE-628D-6D46-7895C16127D2}"/>
              </a:ext>
            </a:extLst>
          </p:cNvPr>
          <p:cNvGrpSpPr/>
          <p:nvPr/>
        </p:nvGrpSpPr>
        <p:grpSpPr>
          <a:xfrm>
            <a:off x="4551146" y="1550875"/>
            <a:ext cx="2983692" cy="4262112"/>
            <a:chOff x="3507750" y="1008369"/>
            <a:chExt cx="2983692" cy="4262112"/>
          </a:xfrm>
        </p:grpSpPr>
        <p:sp>
          <p:nvSpPr>
            <p:cNvPr id="22" name="TextBox 7">
              <a:extLst>
                <a:ext uri="{FF2B5EF4-FFF2-40B4-BE49-F238E27FC236}">
                  <a16:creationId xmlns:a16="http://schemas.microsoft.com/office/drawing/2014/main" id="{26B3CA67-A5BC-1A5A-2FB9-8597D0623D54}"/>
                </a:ext>
              </a:extLst>
            </p:cNvPr>
            <p:cNvSpPr txBox="1"/>
            <p:nvPr/>
          </p:nvSpPr>
          <p:spPr>
            <a:xfrm>
              <a:off x="3832534" y="1043357"/>
              <a:ext cx="235569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defTabSz="914400"/>
              <a:r>
                <a:rPr lang="en-US" sz="1800"/>
                <a:t>Unsupervised Machine Learning​</a:t>
              </a:r>
            </a:p>
          </p:txBody>
        </p:sp>
        <p:pic>
          <p:nvPicPr>
            <p:cNvPr id="23" name="Picture 22" descr="What is Hierarchical Clustering? - KDnuggets">
              <a:extLst>
                <a:ext uri="{FF2B5EF4-FFF2-40B4-BE49-F238E27FC236}">
                  <a16:creationId xmlns:a16="http://schemas.microsoft.com/office/drawing/2014/main" id="{A5FC8BA5-08B7-E234-9922-B1E1652FBF2C}"/>
                </a:ext>
              </a:extLst>
            </p:cNvPr>
            <p:cNvPicPr>
              <a:picLocks noChangeAspect="1"/>
            </p:cNvPicPr>
            <p:nvPr/>
          </p:nvPicPr>
          <p:blipFill>
            <a:blip r:embed="rId5"/>
            <a:stretch>
              <a:fillRect/>
            </a:stretch>
          </p:blipFill>
          <p:spPr>
            <a:xfrm>
              <a:off x="3739595" y="1623538"/>
              <a:ext cx="2549445" cy="1859999"/>
            </a:xfrm>
            <a:prstGeom prst="rect">
              <a:avLst/>
            </a:prstGeom>
          </p:spPr>
        </p:pic>
        <p:sp>
          <p:nvSpPr>
            <p:cNvPr id="24" name="Rectangle 23">
              <a:extLst>
                <a:ext uri="{FF2B5EF4-FFF2-40B4-BE49-F238E27FC236}">
                  <a16:creationId xmlns:a16="http://schemas.microsoft.com/office/drawing/2014/main" id="{EE800B33-BB1D-C9E8-0183-FBE15E5FA393}"/>
                </a:ext>
              </a:extLst>
            </p:cNvPr>
            <p:cNvSpPr/>
            <p:nvPr/>
          </p:nvSpPr>
          <p:spPr>
            <a:xfrm>
              <a:off x="3507750" y="1008369"/>
              <a:ext cx="2983692" cy="4262112"/>
            </a:xfrm>
            <a:prstGeom prst="rect">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5" name="TextBox 18">
              <a:extLst>
                <a:ext uri="{FF2B5EF4-FFF2-40B4-BE49-F238E27FC236}">
                  <a16:creationId xmlns:a16="http://schemas.microsoft.com/office/drawing/2014/main" id="{7E5E7C1C-A5FB-9FBD-A4CD-5A2E24D76BC6}"/>
                </a:ext>
              </a:extLst>
            </p:cNvPr>
            <p:cNvSpPr txBox="1"/>
            <p:nvPr/>
          </p:nvSpPr>
          <p:spPr>
            <a:xfrm>
              <a:off x="3599777" y="3568041"/>
              <a:ext cx="2820701"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algn="ctr" defTabSz="914400"/>
              <a:r>
                <a:rPr lang="en-US" sz="1400">
                  <a:latin typeface="Arial"/>
                  <a:cs typeface="Arial"/>
                </a:rPr>
                <a:t>Used for </a:t>
              </a:r>
              <a:r>
                <a:rPr lang="en-US" sz="1400">
                  <a:latin typeface="Arial"/>
                  <a:ea typeface="Open Sans"/>
                  <a:cs typeface="Arial"/>
                </a:rPr>
                <a:t>discovering previously unknown patterns in data</a:t>
              </a:r>
            </a:p>
            <a:p>
              <a:pPr algn="ctr" defTabSz="914400"/>
              <a:endParaRPr lang="en-US" sz="1400">
                <a:latin typeface="Arial"/>
                <a:cs typeface="Arial"/>
              </a:endParaRPr>
            </a:p>
            <a:p>
              <a:pPr defTabSz="914400"/>
              <a:r>
                <a:rPr lang="en-US" sz="1200" b="1">
                  <a:latin typeface="Arial"/>
                  <a:ea typeface="Open Sans"/>
                  <a:cs typeface="Arial"/>
                </a:rPr>
                <a:t>Network Intrusion Detection: </a:t>
              </a:r>
              <a:r>
                <a:rPr lang="en-US" sz="1200">
                  <a:latin typeface="Arial"/>
                  <a:ea typeface="Open Sans"/>
                  <a:cs typeface="Arial"/>
                </a:rPr>
                <a:t>Anomaly detection algorithms analyze network traffic for abnormalities (e.g., spikes in data transfer)</a:t>
              </a:r>
            </a:p>
          </p:txBody>
        </p:sp>
      </p:grpSp>
      <p:pic>
        <p:nvPicPr>
          <p:cNvPr id="3" name="Picture 2" descr="Graphical user interface, diagram, text, application&#10;&#10;AI-generated content may be incorrect.">
            <a:extLst>
              <a:ext uri="{FF2B5EF4-FFF2-40B4-BE49-F238E27FC236}">
                <a16:creationId xmlns:a16="http://schemas.microsoft.com/office/drawing/2014/main" id="{2959387F-8EF9-4EA6-2AEC-60055FCDEB7C}"/>
              </a:ext>
            </a:extLst>
          </p:cNvPr>
          <p:cNvPicPr>
            <a:picLocks noChangeAspect="1"/>
          </p:cNvPicPr>
          <p:nvPr/>
        </p:nvPicPr>
        <p:blipFill>
          <a:blip r:embed="rId6"/>
          <a:stretch>
            <a:fillRect/>
          </a:stretch>
        </p:blipFill>
        <p:spPr>
          <a:xfrm>
            <a:off x="10622902" y="225424"/>
            <a:ext cx="1461795" cy="1070941"/>
          </a:xfrm>
          <a:prstGeom prst="rect">
            <a:avLst/>
          </a:prstGeom>
        </p:spPr>
      </p:pic>
    </p:spTree>
    <p:extLst>
      <p:ext uri="{BB962C8B-B14F-4D97-AF65-F5344CB8AC3E}">
        <p14:creationId xmlns:p14="http://schemas.microsoft.com/office/powerpoint/2010/main" val="1103105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24896-A32B-5308-8E2B-5ADFCBD922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BDB671-CD8A-F5A8-6540-2177E071F5BC}"/>
              </a:ext>
            </a:extLst>
          </p:cNvPr>
          <p:cNvSpPr>
            <a:spLocks noGrp="1"/>
          </p:cNvSpPr>
          <p:nvPr>
            <p:ph type="title"/>
          </p:nvPr>
        </p:nvSpPr>
        <p:spPr/>
        <p:txBody>
          <a:bodyPr/>
          <a:lstStyle/>
          <a:p>
            <a:r>
              <a:rPr lang="en-US"/>
              <a:t>Options for models reflect trade-offs between complexity and interpretability</a:t>
            </a:r>
          </a:p>
        </p:txBody>
      </p:sp>
      <p:pic>
        <p:nvPicPr>
          <p:cNvPr id="3" name="Content Placeholder 7">
            <a:extLst>
              <a:ext uri="{FF2B5EF4-FFF2-40B4-BE49-F238E27FC236}">
                <a16:creationId xmlns:a16="http://schemas.microsoft.com/office/drawing/2014/main" id="{9093735C-F1FA-2247-AA9D-3F75EC7FA52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1581" y="1455664"/>
            <a:ext cx="9388838" cy="4245637"/>
          </a:xfrm>
          <a:prstGeom prst="rect">
            <a:avLst/>
          </a:prstGeom>
        </p:spPr>
      </p:pic>
      <p:pic>
        <p:nvPicPr>
          <p:cNvPr id="4" name="Picture 3" descr="Graphical user interface, diagram, text, application&#10;&#10;AI-generated content may be incorrect.">
            <a:extLst>
              <a:ext uri="{FF2B5EF4-FFF2-40B4-BE49-F238E27FC236}">
                <a16:creationId xmlns:a16="http://schemas.microsoft.com/office/drawing/2014/main" id="{1A3862EA-D742-EDDC-069A-BE50BCE461F8}"/>
              </a:ext>
            </a:extLst>
          </p:cNvPr>
          <p:cNvPicPr>
            <a:picLocks noChangeAspect="1"/>
          </p:cNvPicPr>
          <p:nvPr/>
        </p:nvPicPr>
        <p:blipFill>
          <a:blip r:embed="rId4"/>
          <a:stretch>
            <a:fillRect/>
          </a:stretch>
        </p:blipFill>
        <p:spPr>
          <a:xfrm>
            <a:off x="10622902" y="225424"/>
            <a:ext cx="1461795" cy="1070941"/>
          </a:xfrm>
          <a:prstGeom prst="rect">
            <a:avLst/>
          </a:prstGeom>
        </p:spPr>
      </p:pic>
    </p:spTree>
    <p:extLst>
      <p:ext uri="{BB962C8B-B14F-4D97-AF65-F5344CB8AC3E}">
        <p14:creationId xmlns:p14="http://schemas.microsoft.com/office/powerpoint/2010/main" val="2323278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793F-4070-E8F6-237D-1E87F79C144C}"/>
              </a:ext>
            </a:extLst>
          </p:cNvPr>
          <p:cNvSpPr>
            <a:spLocks noGrp="1"/>
          </p:cNvSpPr>
          <p:nvPr>
            <p:ph type="title"/>
          </p:nvPr>
        </p:nvSpPr>
        <p:spPr/>
        <p:txBody>
          <a:bodyPr/>
          <a:lstStyle/>
          <a:p>
            <a:r>
              <a:rPr lang="en-US"/>
              <a:t>Dimensionality Reduction</a:t>
            </a:r>
          </a:p>
        </p:txBody>
      </p:sp>
      <p:sp>
        <p:nvSpPr>
          <p:cNvPr id="3" name="Content Placeholder 2">
            <a:extLst>
              <a:ext uri="{FF2B5EF4-FFF2-40B4-BE49-F238E27FC236}">
                <a16:creationId xmlns:a16="http://schemas.microsoft.com/office/drawing/2014/main" id="{85D53BCA-275A-52B2-CFF2-30D5D1B0BF42}"/>
              </a:ext>
            </a:extLst>
          </p:cNvPr>
          <p:cNvSpPr>
            <a:spLocks noGrp="1"/>
          </p:cNvSpPr>
          <p:nvPr/>
        </p:nvSpPr>
        <p:spPr>
          <a:xfrm>
            <a:off x="838200" y="1550987"/>
            <a:ext cx="5902031" cy="4251643"/>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285750" indent="-285750">
              <a:buFont typeface="Arial" panose="020B0604020202020204" pitchFamily="34" charset="0"/>
              <a:buChar char="•"/>
            </a:pPr>
            <a:r>
              <a:rPr lang="en-US" sz="1800">
                <a:solidFill>
                  <a:schemeClr val="tx1"/>
                </a:solidFill>
                <a:latin typeface="+mn-lt"/>
              </a:rPr>
              <a:t>Technique to simplify large datasets by reducing the number of variables (columns) while keeping important information.</a:t>
            </a:r>
          </a:p>
          <a:p>
            <a:pPr marL="285750" indent="-285750">
              <a:buFont typeface="Arial" panose="020B0604020202020204" pitchFamily="34" charset="0"/>
              <a:buChar char="•"/>
            </a:pPr>
            <a:r>
              <a:rPr lang="en-US" sz="1800">
                <a:solidFill>
                  <a:schemeClr val="tx1"/>
                </a:solidFill>
                <a:latin typeface="+mn-lt"/>
              </a:rPr>
              <a:t>Merges columns together to project high-dimensional data into a lower dimensional space.</a:t>
            </a:r>
          </a:p>
          <a:p>
            <a:pPr marL="422786" lvl="1" indent="-285750"/>
            <a:r>
              <a:rPr lang="en-US" sz="1800" b="1">
                <a:latin typeface="+mn-lt"/>
                <a:ea typeface="Open Sans Light" panose="020B0306030504020204" pitchFamily="34" charset="0"/>
                <a:cs typeface="Open Sans Light" panose="020B0306030504020204" pitchFamily="34" charset="0"/>
              </a:rPr>
              <a:t>Easier to Understand: </a:t>
            </a:r>
            <a:r>
              <a:rPr lang="en-US" sz="1800">
                <a:latin typeface="+mn-lt"/>
                <a:ea typeface="Open Sans Light" panose="020B0306030504020204" pitchFamily="34" charset="0"/>
                <a:cs typeface="Open Sans Light" panose="020B0306030504020204" pitchFamily="34" charset="0"/>
              </a:rPr>
              <a:t>Simplifies complex data.</a:t>
            </a:r>
          </a:p>
          <a:p>
            <a:pPr marL="422786" lvl="1" indent="-285750"/>
            <a:r>
              <a:rPr lang="en-US" sz="1800" b="1">
                <a:latin typeface="+mn-lt"/>
                <a:ea typeface="Open Sans Light" panose="020B0306030504020204" pitchFamily="34" charset="0"/>
                <a:cs typeface="Open Sans Light" panose="020B0306030504020204" pitchFamily="34" charset="0"/>
              </a:rPr>
              <a:t>Better Insights: </a:t>
            </a:r>
            <a:r>
              <a:rPr lang="en-US" sz="1800">
                <a:latin typeface="+mn-lt"/>
                <a:ea typeface="Open Sans Light" panose="020B0306030504020204" pitchFamily="34" charset="0"/>
                <a:cs typeface="Open Sans Light" panose="020B0306030504020204" pitchFamily="34" charset="0"/>
              </a:rPr>
              <a:t>Highlights key patterns and trends.</a:t>
            </a:r>
          </a:p>
          <a:p>
            <a:pPr marL="422786" lvl="1" indent="-285750"/>
            <a:r>
              <a:rPr lang="en-US" sz="1800" b="1">
                <a:latin typeface="+mn-lt"/>
                <a:ea typeface="Open Sans Light" panose="020B0306030504020204" pitchFamily="34" charset="0"/>
                <a:cs typeface="Open Sans Light" panose="020B0306030504020204" pitchFamily="34" charset="0"/>
              </a:rPr>
              <a:t>Faster Processing: </a:t>
            </a:r>
            <a:r>
              <a:rPr lang="en-US" sz="1800">
                <a:latin typeface="+mn-lt"/>
                <a:ea typeface="Open Sans Light" panose="020B0306030504020204" pitchFamily="34" charset="0"/>
                <a:cs typeface="Open Sans Light" panose="020B0306030504020204" pitchFamily="34" charset="0"/>
              </a:rPr>
              <a:t>Makes data analysis quicker and more efficient.</a:t>
            </a:r>
          </a:p>
          <a:p>
            <a:endParaRPr lang="en-US" sz="1800">
              <a:solidFill>
                <a:schemeClr val="tx1"/>
              </a:solidFill>
              <a:latin typeface="+mn-lt"/>
            </a:endParaRPr>
          </a:p>
        </p:txBody>
      </p:sp>
      <p:pic>
        <p:nvPicPr>
          <p:cNvPr id="4" name="table">
            <a:extLst>
              <a:ext uri="{FF2B5EF4-FFF2-40B4-BE49-F238E27FC236}">
                <a16:creationId xmlns:a16="http://schemas.microsoft.com/office/drawing/2014/main" id="{EF2C9311-11D1-DF5E-AB60-2B0172A26063}"/>
              </a:ext>
            </a:extLst>
          </p:cNvPr>
          <p:cNvPicPr>
            <a:picLocks noChangeAspect="1"/>
          </p:cNvPicPr>
          <p:nvPr/>
        </p:nvPicPr>
        <p:blipFill>
          <a:blip r:embed="rId3"/>
          <a:stretch>
            <a:fillRect/>
          </a:stretch>
        </p:blipFill>
        <p:spPr>
          <a:xfrm>
            <a:off x="7267408" y="1827985"/>
            <a:ext cx="1466190" cy="2926080"/>
          </a:xfrm>
          <a:prstGeom prst="rect">
            <a:avLst/>
          </a:prstGeom>
        </p:spPr>
      </p:pic>
      <p:pic>
        <p:nvPicPr>
          <p:cNvPr id="5" name="table">
            <a:extLst>
              <a:ext uri="{FF2B5EF4-FFF2-40B4-BE49-F238E27FC236}">
                <a16:creationId xmlns:a16="http://schemas.microsoft.com/office/drawing/2014/main" id="{96894BC1-D70A-6C22-79AD-112B5C443EAA}"/>
              </a:ext>
            </a:extLst>
          </p:cNvPr>
          <p:cNvPicPr>
            <a:picLocks noChangeAspect="1"/>
          </p:cNvPicPr>
          <p:nvPr/>
        </p:nvPicPr>
        <p:blipFill>
          <a:blip r:embed="rId4"/>
          <a:stretch>
            <a:fillRect/>
          </a:stretch>
        </p:blipFill>
        <p:spPr>
          <a:xfrm>
            <a:off x="9935520" y="1827985"/>
            <a:ext cx="503562" cy="2926080"/>
          </a:xfrm>
          <a:prstGeom prst="rect">
            <a:avLst/>
          </a:prstGeom>
        </p:spPr>
      </p:pic>
      <p:sp>
        <p:nvSpPr>
          <p:cNvPr id="6" name="Right Arrow 5">
            <a:extLst>
              <a:ext uri="{FF2B5EF4-FFF2-40B4-BE49-F238E27FC236}">
                <a16:creationId xmlns:a16="http://schemas.microsoft.com/office/drawing/2014/main" id="{25EED53C-75D8-D24F-C134-F95661EC2BDF}"/>
              </a:ext>
            </a:extLst>
          </p:cNvPr>
          <p:cNvSpPr/>
          <p:nvPr/>
        </p:nvSpPr>
        <p:spPr>
          <a:xfrm>
            <a:off x="8909046" y="2470635"/>
            <a:ext cx="851026" cy="307818"/>
          </a:xfrm>
          <a:prstGeom prst="rightArrow">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TextBox 8">
            <a:extLst>
              <a:ext uri="{FF2B5EF4-FFF2-40B4-BE49-F238E27FC236}">
                <a16:creationId xmlns:a16="http://schemas.microsoft.com/office/drawing/2014/main" id="{51780F55-4528-E98A-AC6F-312C97BE7BE6}"/>
              </a:ext>
            </a:extLst>
          </p:cNvPr>
          <p:cNvSpPr txBox="1"/>
          <p:nvPr/>
        </p:nvSpPr>
        <p:spPr>
          <a:xfrm>
            <a:off x="7223387" y="1550988"/>
            <a:ext cx="155423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u="none" strike="noStrike" cap="none" spc="0" normalizeH="0" baseline="0">
                <a:ln>
                  <a:noFill/>
                </a:ln>
                <a:solidFill>
                  <a:srgbClr val="000000"/>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Calibri"/>
              </a:rPr>
              <a:t>Original Data</a:t>
            </a:r>
          </a:p>
        </p:txBody>
      </p:sp>
      <p:sp>
        <p:nvSpPr>
          <p:cNvPr id="8" name="TextBox 9">
            <a:extLst>
              <a:ext uri="{FF2B5EF4-FFF2-40B4-BE49-F238E27FC236}">
                <a16:creationId xmlns:a16="http://schemas.microsoft.com/office/drawing/2014/main" id="{1280B5AA-7737-5893-7431-56E15A6B2C28}"/>
              </a:ext>
            </a:extLst>
          </p:cNvPr>
          <p:cNvSpPr txBox="1"/>
          <p:nvPr/>
        </p:nvSpPr>
        <p:spPr>
          <a:xfrm>
            <a:off x="9412028" y="1550987"/>
            <a:ext cx="155423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ctr" defTabSz="914400" rtl="0" fontAlgn="auto" latinLnBrk="0" hangingPunct="0">
              <a:lnSpc>
                <a:spcPct val="100000"/>
              </a:lnSpc>
              <a:spcBef>
                <a:spcPts val="0"/>
              </a:spcBef>
              <a:spcAft>
                <a:spcPts val="0"/>
              </a:spcAft>
              <a:buClrTx/>
              <a:buSzTx/>
              <a:buFontTx/>
              <a:buNone/>
              <a:tabLst/>
            </a:pPr>
            <a:r>
              <a:rPr lang="en-US" sz="1200">
                <a:latin typeface="Open Sans Light" panose="020B0306030504020204" pitchFamily="34" charset="0"/>
                <a:ea typeface="Open Sans Light" panose="020B0306030504020204" pitchFamily="34" charset="0"/>
                <a:cs typeface="Open Sans Light" panose="020B0306030504020204" pitchFamily="34" charset="0"/>
              </a:rPr>
              <a:t>Reduced</a:t>
            </a:r>
            <a:r>
              <a:rPr kumimoji="0" lang="en-US" sz="1200" u="none" strike="noStrike" cap="none" spc="0" normalizeH="0" baseline="0">
                <a:ln>
                  <a:noFill/>
                </a:ln>
                <a:solidFill>
                  <a:srgbClr val="000000"/>
                </a:solidFill>
                <a:effectLst/>
                <a:uFillTx/>
                <a:latin typeface="Open Sans Light" panose="020B0306030504020204" pitchFamily="34" charset="0"/>
                <a:ea typeface="Open Sans Light" panose="020B0306030504020204" pitchFamily="34" charset="0"/>
                <a:cs typeface="Open Sans Light" panose="020B0306030504020204" pitchFamily="34" charset="0"/>
                <a:sym typeface="Calibri"/>
              </a:rPr>
              <a:t> Data</a:t>
            </a:r>
          </a:p>
        </p:txBody>
      </p:sp>
      <p:sp>
        <p:nvSpPr>
          <p:cNvPr id="9" name="TextBox 10">
            <a:extLst>
              <a:ext uri="{FF2B5EF4-FFF2-40B4-BE49-F238E27FC236}">
                <a16:creationId xmlns:a16="http://schemas.microsoft.com/office/drawing/2014/main" id="{FA26D9A4-07E0-8ABC-64ED-C2374DA54549}"/>
              </a:ext>
            </a:extLst>
          </p:cNvPr>
          <p:cNvSpPr txBox="1"/>
          <p:nvPr/>
        </p:nvSpPr>
        <p:spPr>
          <a:xfrm>
            <a:off x="7109554" y="4763565"/>
            <a:ext cx="17818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lang="en-US" sz="1800"/>
              <a:t>100% Information</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TextBox 11">
            <a:extLst>
              <a:ext uri="{FF2B5EF4-FFF2-40B4-BE49-F238E27FC236}">
                <a16:creationId xmlns:a16="http://schemas.microsoft.com/office/drawing/2014/main" id="{BC552BB6-3F4B-DF9B-538D-35ED0D8C952F}"/>
              </a:ext>
            </a:extLst>
          </p:cNvPr>
          <p:cNvSpPr txBox="1"/>
          <p:nvPr/>
        </p:nvSpPr>
        <p:spPr>
          <a:xfrm>
            <a:off x="9354862" y="4763565"/>
            <a:ext cx="16648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lang="en-US" sz="1800"/>
              <a:t>90% Information</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pic>
        <p:nvPicPr>
          <p:cNvPr id="11" name="Picture 10" descr="Graphical user interface, diagram, text, application&#10;&#10;AI-generated content may be incorrect.">
            <a:extLst>
              <a:ext uri="{FF2B5EF4-FFF2-40B4-BE49-F238E27FC236}">
                <a16:creationId xmlns:a16="http://schemas.microsoft.com/office/drawing/2014/main" id="{DD3B1543-4303-3D6A-7114-5C1D9761CB14}"/>
              </a:ext>
            </a:extLst>
          </p:cNvPr>
          <p:cNvPicPr>
            <a:picLocks noChangeAspect="1"/>
          </p:cNvPicPr>
          <p:nvPr/>
        </p:nvPicPr>
        <p:blipFill>
          <a:blip r:embed="rId5"/>
          <a:stretch>
            <a:fillRect/>
          </a:stretch>
        </p:blipFill>
        <p:spPr>
          <a:xfrm>
            <a:off x="10622902" y="225424"/>
            <a:ext cx="1461795" cy="1070941"/>
          </a:xfrm>
          <a:prstGeom prst="rect">
            <a:avLst/>
          </a:prstGeom>
        </p:spPr>
      </p:pic>
    </p:spTree>
    <p:extLst>
      <p:ext uri="{BB962C8B-B14F-4D97-AF65-F5344CB8AC3E}">
        <p14:creationId xmlns:p14="http://schemas.microsoft.com/office/powerpoint/2010/main" val="3974621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2CCA-C5FE-74B2-28A5-39D670CC3186}"/>
              </a:ext>
            </a:extLst>
          </p:cNvPr>
          <p:cNvSpPr>
            <a:spLocks noGrp="1"/>
          </p:cNvSpPr>
          <p:nvPr>
            <p:ph type="title"/>
          </p:nvPr>
        </p:nvSpPr>
        <p:spPr/>
        <p:txBody>
          <a:bodyPr/>
          <a:lstStyle/>
          <a:p>
            <a:r>
              <a:rPr lang="en-US"/>
              <a:t>UMAP dimensionality reduction</a:t>
            </a:r>
          </a:p>
        </p:txBody>
      </p:sp>
      <p:pic>
        <p:nvPicPr>
          <p:cNvPr id="3" name="Picture 2" descr="A picture containing text, orange, dark&#10;&#10;Description automatically generated">
            <a:extLst>
              <a:ext uri="{FF2B5EF4-FFF2-40B4-BE49-F238E27FC236}">
                <a16:creationId xmlns:a16="http://schemas.microsoft.com/office/drawing/2014/main" id="{59B9E4FA-C1EE-E0E0-4235-3D7C3AE7A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991" y="2951488"/>
            <a:ext cx="7584017" cy="955024"/>
          </a:xfrm>
          <a:prstGeom prst="rect">
            <a:avLst/>
          </a:prstGeom>
        </p:spPr>
      </p:pic>
      <p:pic>
        <p:nvPicPr>
          <p:cNvPr id="4" name="Picture 3" descr="Graphical user interface, diagram, text, application&#10;&#10;AI-generated content may be incorrect.">
            <a:extLst>
              <a:ext uri="{FF2B5EF4-FFF2-40B4-BE49-F238E27FC236}">
                <a16:creationId xmlns:a16="http://schemas.microsoft.com/office/drawing/2014/main" id="{423A1641-A07D-AE4A-CD9D-321C934E8D2D}"/>
              </a:ext>
            </a:extLst>
          </p:cNvPr>
          <p:cNvPicPr>
            <a:picLocks noChangeAspect="1"/>
          </p:cNvPicPr>
          <p:nvPr/>
        </p:nvPicPr>
        <p:blipFill>
          <a:blip r:embed="rId3"/>
          <a:stretch>
            <a:fillRect/>
          </a:stretch>
        </p:blipFill>
        <p:spPr>
          <a:xfrm>
            <a:off x="10622902" y="225424"/>
            <a:ext cx="1461795" cy="1070941"/>
          </a:xfrm>
          <a:prstGeom prst="rect">
            <a:avLst/>
          </a:prstGeom>
        </p:spPr>
      </p:pic>
    </p:spTree>
    <p:extLst>
      <p:ext uri="{BB962C8B-B14F-4D97-AF65-F5344CB8AC3E}">
        <p14:creationId xmlns:p14="http://schemas.microsoft.com/office/powerpoint/2010/main" val="367820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014D-B48B-CE51-42CE-714D198203B3}"/>
              </a:ext>
            </a:extLst>
          </p:cNvPr>
          <p:cNvSpPr>
            <a:spLocks noGrp="1"/>
          </p:cNvSpPr>
          <p:nvPr>
            <p:ph type="title"/>
          </p:nvPr>
        </p:nvSpPr>
        <p:spPr/>
        <p:txBody>
          <a:bodyPr/>
          <a:lstStyle/>
          <a:p>
            <a:r>
              <a:rPr lang="en-US"/>
              <a:t>Iso-Forest Model</a:t>
            </a:r>
          </a:p>
        </p:txBody>
      </p:sp>
      <p:sp>
        <p:nvSpPr>
          <p:cNvPr id="3" name="Content Placeholder 2">
            <a:extLst>
              <a:ext uri="{FF2B5EF4-FFF2-40B4-BE49-F238E27FC236}">
                <a16:creationId xmlns:a16="http://schemas.microsoft.com/office/drawing/2014/main" id="{126F7A46-4DBE-D2D7-CBAB-18D99A36ADF8}"/>
              </a:ext>
            </a:extLst>
          </p:cNvPr>
          <p:cNvSpPr>
            <a:spLocks noGrp="1"/>
          </p:cNvSpPr>
          <p:nvPr/>
        </p:nvSpPr>
        <p:spPr>
          <a:xfrm>
            <a:off x="838200" y="1550987"/>
            <a:ext cx="5815006" cy="429916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285750" indent="-285750">
              <a:buFont typeface="Arial" panose="020B0604020202020204" pitchFamily="34" charset="0"/>
              <a:buChar char="•"/>
            </a:pPr>
            <a:r>
              <a:rPr lang="en-US" sz="1600">
                <a:solidFill>
                  <a:schemeClr val="tx1"/>
                </a:solidFill>
                <a:latin typeface="+mn-lt"/>
              </a:rPr>
              <a:t>Train anomaly detector model to separate malicious/evil records from random subsets of our transformed data</a:t>
            </a:r>
          </a:p>
          <a:p>
            <a:pPr marL="422786" lvl="1" indent="-285750"/>
            <a:r>
              <a:rPr lang="en-US" sz="1600" b="1">
                <a:latin typeface="+mn-lt"/>
                <a:ea typeface="Open Sans Light" panose="020B0306030504020204" pitchFamily="34" charset="0"/>
                <a:cs typeface="Open Sans Light" panose="020B0306030504020204" pitchFamily="34" charset="0"/>
              </a:rPr>
              <a:t>Iso-forest</a:t>
            </a:r>
            <a:r>
              <a:rPr lang="en-US" sz="1600">
                <a:latin typeface="+mn-lt"/>
                <a:ea typeface="Open Sans Light" panose="020B0306030504020204" pitchFamily="34" charset="0"/>
                <a:cs typeface="Open Sans Light" panose="020B0306030504020204" pitchFamily="34" charset="0"/>
              </a:rPr>
              <a:t> is an unsupervised algorithm that leverages an ensemble of decision trees to </a:t>
            </a:r>
            <a:r>
              <a:rPr lang="en-US" sz="1600" i="1">
                <a:latin typeface="+mn-lt"/>
                <a:ea typeface="Open Sans Light" panose="020B0306030504020204" pitchFamily="34" charset="0"/>
                <a:cs typeface="Open Sans Light" panose="020B0306030504020204" pitchFamily="34" charset="0"/>
              </a:rPr>
              <a:t>isolate</a:t>
            </a:r>
            <a:r>
              <a:rPr lang="en-US" sz="1600">
                <a:latin typeface="+mn-lt"/>
                <a:ea typeface="Open Sans Light" panose="020B0306030504020204" pitchFamily="34" charset="0"/>
                <a:cs typeface="Open Sans Light" panose="020B0306030504020204" pitchFamily="34" charset="0"/>
              </a:rPr>
              <a:t> outliers from a given data sample</a:t>
            </a:r>
          </a:p>
          <a:p>
            <a:pPr marL="616971" lvl="2" indent="-342900">
              <a:buFont typeface="+mj-lt"/>
              <a:buAutoNum type="arabicPeriod"/>
            </a:pPr>
            <a:r>
              <a:rPr lang="en-US" sz="1600">
                <a:solidFill>
                  <a:schemeClr val="tx1"/>
                </a:solidFill>
                <a:latin typeface="+mn-lt"/>
                <a:ea typeface="Open Sans Light" panose="020B0306030504020204" pitchFamily="34" charset="0"/>
                <a:cs typeface="Open Sans Light" panose="020B0306030504020204" pitchFamily="34" charset="0"/>
              </a:rPr>
              <a:t>For each individual record in our input data set, how many iterations are needed to separate the record from the others?</a:t>
            </a:r>
          </a:p>
          <a:p>
            <a:pPr marL="616971" lvl="2" indent="-342900">
              <a:buFont typeface="+mj-lt"/>
              <a:buAutoNum type="arabicPeriod"/>
            </a:pPr>
            <a:r>
              <a:rPr lang="en-US" sz="1600" b="1">
                <a:solidFill>
                  <a:schemeClr val="tx1"/>
                </a:solidFill>
                <a:latin typeface="+mn-lt"/>
                <a:ea typeface="Open Sans Light" panose="020B0306030504020204" pitchFamily="34" charset="0"/>
                <a:cs typeface="Open Sans Light" panose="020B0306030504020204" pitchFamily="34" charset="0"/>
              </a:rPr>
              <a:t>Decision </a:t>
            </a:r>
            <a:r>
              <a:rPr lang="en-US" sz="1600" b="1">
                <a:solidFill>
                  <a:schemeClr val="tx1"/>
                </a:solidFill>
                <a:latin typeface="+mn-lt"/>
              </a:rPr>
              <a:t>scoring:</a:t>
            </a:r>
            <a:r>
              <a:rPr lang="en-US" sz="1600">
                <a:solidFill>
                  <a:schemeClr val="tx1"/>
                </a:solidFill>
                <a:latin typeface="+mn-lt"/>
              </a:rPr>
              <a:t> </a:t>
            </a:r>
          </a:p>
          <a:p>
            <a:pPr marL="754008" lvl="3" indent="-342900"/>
            <a:r>
              <a:rPr lang="en-US" sz="1600">
                <a:solidFill>
                  <a:schemeClr val="tx1"/>
                </a:solidFill>
                <a:latin typeface="+mn-lt"/>
              </a:rPr>
              <a:t>Records with a low number number of iterations receive negative scores, indicating outliers</a:t>
            </a:r>
          </a:p>
          <a:p>
            <a:pPr marL="616971" lvl="2" indent="-342900">
              <a:buFont typeface="+mj-lt"/>
              <a:buAutoNum type="arabicPeriod"/>
            </a:pPr>
            <a:r>
              <a:rPr lang="en-US" sz="1600">
                <a:solidFill>
                  <a:schemeClr val="tx1"/>
                </a:solidFill>
                <a:latin typeface="+mn-lt"/>
              </a:rPr>
              <a:t>Each record receives a score from each decision tree, and then averaged together for a final score</a:t>
            </a:r>
          </a:p>
          <a:p>
            <a:pPr marL="754008" lvl="3" indent="-342900"/>
            <a:endParaRPr lang="en-US" sz="1600">
              <a:solidFill>
                <a:schemeClr val="tx1"/>
              </a:solidFill>
              <a:latin typeface="+mn-lt"/>
            </a:endParaRPr>
          </a:p>
          <a:p>
            <a:pPr marL="754008" lvl="3" indent="-342900"/>
            <a:endParaRPr lang="en-US" sz="1600" b="1">
              <a:solidFill>
                <a:schemeClr val="tx1"/>
              </a:solidFill>
              <a:latin typeface="+mn-lt"/>
              <a:ea typeface="Open Sans Light" panose="020B0306030504020204" pitchFamily="34" charset="0"/>
              <a:cs typeface="Open Sans Light" panose="020B0306030504020204" pitchFamily="34" charset="0"/>
            </a:endParaRPr>
          </a:p>
        </p:txBody>
      </p:sp>
      <p:pic>
        <p:nvPicPr>
          <p:cNvPr id="4" name="Picture 3" descr="Chart, scatter chart&#10;&#10;Description automatically generated">
            <a:extLst>
              <a:ext uri="{FF2B5EF4-FFF2-40B4-BE49-F238E27FC236}">
                <a16:creationId xmlns:a16="http://schemas.microsoft.com/office/drawing/2014/main" id="{3476B904-A362-8B60-AE21-6ED3B0F94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424" y="505294"/>
            <a:ext cx="3413491" cy="2560118"/>
          </a:xfrm>
          <a:prstGeom prst="rect">
            <a:avLst/>
          </a:prstGeom>
        </p:spPr>
      </p:pic>
      <p:pic>
        <p:nvPicPr>
          <p:cNvPr id="5" name="Picture 4" descr="Chart, scatter chart&#10;&#10;Description automatically generated">
            <a:extLst>
              <a:ext uri="{FF2B5EF4-FFF2-40B4-BE49-F238E27FC236}">
                <a16:creationId xmlns:a16="http://schemas.microsoft.com/office/drawing/2014/main" id="{AFEA8B9E-7BF4-12DD-5FFF-2FBFD169F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9424" y="3065412"/>
            <a:ext cx="3413492" cy="2560120"/>
          </a:xfrm>
          <a:prstGeom prst="rect">
            <a:avLst/>
          </a:prstGeom>
        </p:spPr>
      </p:pic>
      <p:sp>
        <p:nvSpPr>
          <p:cNvPr id="6" name="TextBox 17">
            <a:extLst>
              <a:ext uri="{FF2B5EF4-FFF2-40B4-BE49-F238E27FC236}">
                <a16:creationId xmlns:a16="http://schemas.microsoft.com/office/drawing/2014/main" id="{1F5D8865-EE22-BC3E-3245-F02DECE624BE}"/>
              </a:ext>
            </a:extLst>
          </p:cNvPr>
          <p:cNvSpPr txBox="1"/>
          <p:nvPr/>
        </p:nvSpPr>
        <p:spPr>
          <a:xfrm>
            <a:off x="7655561" y="5620285"/>
            <a:ext cx="505587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r>
              <a:rPr lang="en-US" sz="800" i="1"/>
              <a:t>Source: </a:t>
            </a:r>
            <a:r>
              <a:rPr lang="en-US" sz="800" i="1">
                <a:hlinkClick r:id="rId4"/>
              </a:rPr>
              <a:t>https://quantdare.com/isolation-forest-algorithm/</a:t>
            </a:r>
            <a:r>
              <a:rPr lang="en-US" sz="800" i="1"/>
              <a:t> </a:t>
            </a:r>
          </a:p>
        </p:txBody>
      </p:sp>
      <p:pic>
        <p:nvPicPr>
          <p:cNvPr id="7" name="Picture 6" descr="Graphical user interface, diagram, text, application&#10;&#10;AI-generated content may be incorrect.">
            <a:extLst>
              <a:ext uri="{FF2B5EF4-FFF2-40B4-BE49-F238E27FC236}">
                <a16:creationId xmlns:a16="http://schemas.microsoft.com/office/drawing/2014/main" id="{0728BFC4-7FC0-F673-9DD7-04C18E7FEAC9}"/>
              </a:ext>
            </a:extLst>
          </p:cNvPr>
          <p:cNvPicPr>
            <a:picLocks noChangeAspect="1"/>
          </p:cNvPicPr>
          <p:nvPr/>
        </p:nvPicPr>
        <p:blipFill>
          <a:blip r:embed="rId5"/>
          <a:stretch>
            <a:fillRect/>
          </a:stretch>
        </p:blipFill>
        <p:spPr>
          <a:xfrm>
            <a:off x="10622902" y="225424"/>
            <a:ext cx="1461795" cy="1070941"/>
          </a:xfrm>
          <a:prstGeom prst="rect">
            <a:avLst/>
          </a:prstGeom>
        </p:spPr>
      </p:pic>
    </p:spTree>
    <p:extLst>
      <p:ext uri="{BB962C8B-B14F-4D97-AF65-F5344CB8AC3E}">
        <p14:creationId xmlns:p14="http://schemas.microsoft.com/office/powerpoint/2010/main" val="3117303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EA7AC-ED0F-6C43-D4AA-794BA336EA35}"/>
              </a:ext>
            </a:extLst>
          </p:cNvPr>
          <p:cNvSpPr>
            <a:spLocks noGrp="1"/>
          </p:cNvSpPr>
          <p:nvPr>
            <p:ph type="title"/>
          </p:nvPr>
        </p:nvSpPr>
        <p:spPr/>
        <p:txBody>
          <a:bodyPr/>
          <a:lstStyle/>
          <a:p>
            <a:r>
              <a:rPr lang="en-US"/>
              <a:t>Fit anomaly detecting isolation forest model</a:t>
            </a:r>
          </a:p>
        </p:txBody>
      </p:sp>
      <p:pic>
        <p:nvPicPr>
          <p:cNvPr id="5" name="Picture 4">
            <a:extLst>
              <a:ext uri="{FF2B5EF4-FFF2-40B4-BE49-F238E27FC236}">
                <a16:creationId xmlns:a16="http://schemas.microsoft.com/office/drawing/2014/main" id="{B1A1B09D-2AB9-392A-4ADE-48BD799EB113}"/>
              </a:ext>
            </a:extLst>
          </p:cNvPr>
          <p:cNvPicPr>
            <a:picLocks noChangeAspect="1"/>
          </p:cNvPicPr>
          <p:nvPr/>
        </p:nvPicPr>
        <p:blipFill rotWithShape="1">
          <a:blip r:embed="rId2">
            <a:extLst>
              <a:ext uri="{28A0092B-C50C-407E-A947-70E740481C1C}">
                <a14:useLocalDpi xmlns:a14="http://schemas.microsoft.com/office/drawing/2010/main" val="0"/>
              </a:ext>
            </a:extLst>
          </a:blip>
          <a:srcRect t="16670" b="1"/>
          <a:stretch/>
        </p:blipFill>
        <p:spPr>
          <a:xfrm>
            <a:off x="1835275" y="3255264"/>
            <a:ext cx="8521450" cy="347472"/>
          </a:xfrm>
          <a:prstGeom prst="rect">
            <a:avLst/>
          </a:prstGeom>
        </p:spPr>
      </p:pic>
      <p:pic>
        <p:nvPicPr>
          <p:cNvPr id="3" name="Picture 2" descr="Graphical user interface, diagram, text, application&#10;&#10;AI-generated content may be incorrect.">
            <a:extLst>
              <a:ext uri="{FF2B5EF4-FFF2-40B4-BE49-F238E27FC236}">
                <a16:creationId xmlns:a16="http://schemas.microsoft.com/office/drawing/2014/main" id="{CE840CF6-F94D-0116-2C45-7A957074AD89}"/>
              </a:ext>
            </a:extLst>
          </p:cNvPr>
          <p:cNvPicPr>
            <a:picLocks noChangeAspect="1"/>
          </p:cNvPicPr>
          <p:nvPr/>
        </p:nvPicPr>
        <p:blipFill>
          <a:blip r:embed="rId3"/>
          <a:stretch>
            <a:fillRect/>
          </a:stretch>
        </p:blipFill>
        <p:spPr>
          <a:xfrm>
            <a:off x="10622902" y="225424"/>
            <a:ext cx="1461795" cy="1070941"/>
          </a:xfrm>
          <a:prstGeom prst="rect">
            <a:avLst/>
          </a:prstGeom>
        </p:spPr>
      </p:pic>
    </p:spTree>
    <p:extLst>
      <p:ext uri="{BB962C8B-B14F-4D97-AF65-F5344CB8AC3E}">
        <p14:creationId xmlns:p14="http://schemas.microsoft.com/office/powerpoint/2010/main" val="1309423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5ED8-9B19-6D8C-C238-3F26386056D1}"/>
              </a:ext>
            </a:extLst>
          </p:cNvPr>
          <p:cNvSpPr>
            <a:spLocks noGrp="1"/>
          </p:cNvSpPr>
          <p:nvPr>
            <p:ph type="title"/>
          </p:nvPr>
        </p:nvSpPr>
        <p:spPr/>
        <p:txBody>
          <a:bodyPr/>
          <a:lstStyle/>
          <a:p>
            <a:r>
              <a:rPr lang="en-US"/>
              <a:t>Model Assessment</a:t>
            </a:r>
          </a:p>
        </p:txBody>
      </p:sp>
      <p:sp>
        <p:nvSpPr>
          <p:cNvPr id="3" name="Content Placeholder 2">
            <a:extLst>
              <a:ext uri="{FF2B5EF4-FFF2-40B4-BE49-F238E27FC236}">
                <a16:creationId xmlns:a16="http://schemas.microsoft.com/office/drawing/2014/main" id="{B09424E5-B8DE-65F1-A270-F31E74ED7620}"/>
              </a:ext>
            </a:extLst>
          </p:cNvPr>
          <p:cNvSpPr>
            <a:spLocks noGrp="1"/>
          </p:cNvSpPr>
          <p:nvPr/>
        </p:nvSpPr>
        <p:spPr>
          <a:xfrm>
            <a:off x="838199" y="1550987"/>
            <a:ext cx="5526505" cy="4050397"/>
          </a:xfrm>
        </p:spPr>
        <p:txBody>
          <a:bodyPr/>
          <a:lstStyle>
            <a:lvl1pPr marL="0" marR="0" indent="0" algn="l" defTabSz="730857" rtl="0" eaLnBrk="1" latinLnBrk="0" hangingPunct="1">
              <a:lnSpc>
                <a:spcPct val="100000"/>
              </a:lnSpc>
              <a:spcBef>
                <a:spcPts val="0"/>
              </a:spcBef>
              <a:spcAft>
                <a:spcPts val="0"/>
              </a:spcAft>
              <a:buClrTx/>
              <a:buSzPct val="100000"/>
              <a:buFontTx/>
              <a:buNone/>
              <a:tabLst/>
              <a:defRPr sz="159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137036" marR="0" indent="-129423"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lang="en-US" sz="1825" b="0" i="0" u="none" strike="noStrike" kern="1200" cap="none" spc="0" baseline="0" dirty="0">
                <a:ln>
                  <a:noFill/>
                </a:ln>
                <a:solidFill>
                  <a:schemeClr val="tx1"/>
                </a:solidFill>
                <a:uFillTx/>
                <a:latin typeface="Arial" panose="020B0604020202020204" pitchFamily="34" charset="0"/>
                <a:ea typeface="+mn-ea"/>
                <a:cs typeface="Arial" panose="020B0604020202020204" pitchFamily="34" charset="0"/>
                <a:sym typeface="Open Sans Regular"/>
              </a:defRPr>
            </a:lvl2pPr>
            <a:lvl3pPr marL="274071" marR="0" indent="-137036" algn="l" defTabSz="730857" rtl="0" eaLnBrk="1" latinLnBrk="0" hangingPunct="1">
              <a:lnSpc>
                <a:spcPct val="100000"/>
              </a:lnSpc>
              <a:spcBef>
                <a:spcPts val="799"/>
              </a:spcBef>
              <a:spcAft>
                <a:spcPts val="0"/>
              </a:spcAft>
              <a:buClrTx/>
              <a:buSzPct val="100000"/>
              <a:buFont typeface="System Font Regular"/>
              <a:buChar char="-"/>
              <a:tabLst/>
              <a:defRPr sz="1439"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411108" marR="0" indent="-137036" algn="l" defTabSz="730857" rtl="0" eaLnBrk="1" latinLnBrk="0" hangingPunct="1">
              <a:lnSpc>
                <a:spcPct val="100000"/>
              </a:lnSpc>
              <a:spcBef>
                <a:spcPts val="799"/>
              </a:spcBef>
              <a:spcAft>
                <a:spcPts val="0"/>
              </a:spcAft>
              <a:buClrTx/>
              <a:buSzPct val="100000"/>
              <a:buFont typeface="Arial" panose="020B0604020202020204" pitchFamily="34" charset="0"/>
              <a:buChar char="•"/>
              <a:tabLst/>
              <a:defRPr sz="143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595091" marR="0" indent="-138305" algn="l" defTabSz="730857" rtl="0" eaLnBrk="1" latinLnBrk="0" hangingPunct="1">
              <a:lnSpc>
                <a:spcPct val="100000"/>
              </a:lnSpc>
              <a:spcBef>
                <a:spcPts val="799"/>
              </a:spcBef>
              <a:spcAft>
                <a:spcPts val="0"/>
              </a:spcAft>
              <a:buClrTx/>
              <a:buSzPct val="100000"/>
              <a:buFont typeface="System Font Regular"/>
              <a:buChar char="-"/>
              <a:tabLst/>
              <a:defRPr sz="1279" b="0" i="0" u="none" strike="noStrike" cap="none" spc="0" baseline="0">
                <a:ln>
                  <a:noFill/>
                </a:ln>
                <a:solidFill>
                  <a:schemeClr val="tx1">
                    <a:lumMod val="65000"/>
                    <a:lumOff val="35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285750" indent="-285750">
              <a:buFont typeface="Arial" panose="020B0604020202020204" pitchFamily="34" charset="0"/>
              <a:buChar char="•"/>
            </a:pPr>
            <a:r>
              <a:rPr lang="en-US" sz="1600">
                <a:solidFill>
                  <a:schemeClr val="tx1"/>
                </a:solidFill>
                <a:latin typeface="+mn-lt"/>
              </a:rPr>
              <a:t>Assess the performance of the trained model using a </a:t>
            </a:r>
            <a:r>
              <a:rPr lang="en-US" sz="1600" b="1">
                <a:solidFill>
                  <a:schemeClr val="tx1"/>
                </a:solidFill>
                <a:latin typeface="+mn-lt"/>
              </a:rPr>
              <a:t>confusion matrix</a:t>
            </a:r>
          </a:p>
          <a:p>
            <a:pPr marL="285750" indent="-285750">
              <a:buFont typeface="Arial" panose="020B0604020202020204" pitchFamily="34" charset="0"/>
              <a:buChar char="•"/>
            </a:pPr>
            <a:endParaRPr lang="en-US" sz="1600">
              <a:solidFill>
                <a:schemeClr val="tx1"/>
              </a:solidFill>
              <a:latin typeface="+mn-lt"/>
            </a:endParaRPr>
          </a:p>
          <a:p>
            <a:pPr marL="285750" indent="-285750">
              <a:buFont typeface="Arial" panose="020B0604020202020204" pitchFamily="34" charset="0"/>
              <a:buChar char="•"/>
            </a:pPr>
            <a:r>
              <a:rPr lang="en-US" sz="1600">
                <a:solidFill>
                  <a:schemeClr val="tx1"/>
                </a:solidFill>
                <a:latin typeface="+mn-lt"/>
              </a:rPr>
              <a:t>Final scores become binary </a:t>
            </a:r>
          </a:p>
          <a:p>
            <a:pPr marL="422786" lvl="1" indent="-285750"/>
            <a:r>
              <a:rPr lang="en-US" sz="1600">
                <a:latin typeface="+mn-lt"/>
                <a:ea typeface="Open Sans Light" panose="020B0306030504020204" pitchFamily="34" charset="0"/>
                <a:cs typeface="Open Sans Light" panose="020B0306030504020204" pitchFamily="34" charset="0"/>
              </a:rPr>
              <a:t>Negative scores </a:t>
            </a:r>
            <a:r>
              <a:rPr lang="en-US" sz="1600">
                <a:latin typeface="+mn-lt"/>
                <a:ea typeface="Open Sans Light" panose="020B0306030504020204" pitchFamily="34" charset="0"/>
                <a:cs typeface="Open Sans Light" panose="020B0306030504020204" pitchFamily="34" charset="0"/>
                <a:sym typeface="Wingdings" pitchFamily="2" charset="2"/>
              </a:rPr>
              <a:t> 1 (Outliers, Malicious)</a:t>
            </a:r>
          </a:p>
          <a:p>
            <a:pPr marL="422786" lvl="1" indent="-285750"/>
            <a:r>
              <a:rPr lang="en-US" sz="1600">
                <a:latin typeface="+mn-lt"/>
                <a:ea typeface="Open Sans Light" panose="020B0306030504020204" pitchFamily="34" charset="0"/>
                <a:cs typeface="Open Sans Light" panose="020B0306030504020204" pitchFamily="34" charset="0"/>
                <a:sym typeface="Wingdings" pitchFamily="2" charset="2"/>
              </a:rPr>
              <a:t>Positive scores  0 (Not outliers, benign)</a:t>
            </a:r>
          </a:p>
          <a:p>
            <a:pPr lvl="1" indent="0">
              <a:buNone/>
            </a:pPr>
            <a:endParaRPr lang="en-US" sz="1600">
              <a:latin typeface="+mn-lt"/>
              <a:ea typeface="Open Sans Light" panose="020B0306030504020204" pitchFamily="34" charset="0"/>
              <a:cs typeface="Open Sans Light" panose="020B0306030504020204" pitchFamily="34" charset="0"/>
              <a:sym typeface="Wingdings" pitchFamily="2" charset="2"/>
            </a:endParaRPr>
          </a:p>
          <a:p>
            <a:pPr marL="171450" indent="-171450">
              <a:buFont typeface="Arial" panose="020B0604020202020204" pitchFamily="34" charset="0"/>
              <a:buChar char="•"/>
            </a:pPr>
            <a:r>
              <a:rPr lang="en-US" sz="1600">
                <a:solidFill>
                  <a:schemeClr val="tx1"/>
                </a:solidFill>
                <a:latin typeface="+mn-lt"/>
                <a:ea typeface="Open Sans Light" panose="020B0306030504020204" pitchFamily="34" charset="0"/>
                <a:cs typeface="Open Sans Light" panose="020B0306030504020204" pitchFamily="34" charset="0"/>
              </a:rPr>
              <a:t>We compare the binary scores with the ground truth </a:t>
            </a:r>
            <a:r>
              <a:rPr lang="en-US" sz="1600" i="1">
                <a:solidFill>
                  <a:schemeClr val="tx1"/>
                </a:solidFill>
                <a:latin typeface="+mn-lt"/>
                <a:ea typeface="Open Sans Light" panose="020B0306030504020204" pitchFamily="34" charset="0"/>
                <a:cs typeface="Open Sans Light" panose="020B0306030504020204" pitchFamily="34" charset="0"/>
              </a:rPr>
              <a:t>evil </a:t>
            </a:r>
            <a:r>
              <a:rPr lang="en-US" sz="1600">
                <a:solidFill>
                  <a:schemeClr val="tx1"/>
                </a:solidFill>
                <a:latin typeface="+mn-lt"/>
                <a:ea typeface="Open Sans Light" panose="020B0306030504020204" pitchFamily="34" charset="0"/>
                <a:cs typeface="Open Sans Light" panose="020B0306030504020204" pitchFamily="34" charset="0"/>
              </a:rPr>
              <a:t>labels</a:t>
            </a:r>
          </a:p>
          <a:p>
            <a:pPr marL="171450" indent="-171450">
              <a:buFont typeface="Arial" panose="020B0604020202020204" pitchFamily="34" charset="0"/>
              <a:buChar char="•"/>
            </a:pPr>
            <a:endParaRPr lang="en-US" sz="1600">
              <a:solidFill>
                <a:schemeClr val="tx1"/>
              </a:solidFill>
              <a:latin typeface="+mn-lt"/>
            </a:endParaRPr>
          </a:p>
          <a:p>
            <a:pPr marL="171450" indent="-171450">
              <a:buFont typeface="Arial" panose="020B0604020202020204" pitchFamily="34" charset="0"/>
              <a:buChar char="•"/>
            </a:pPr>
            <a:r>
              <a:rPr lang="en-US" sz="1600">
                <a:solidFill>
                  <a:schemeClr val="tx1"/>
                </a:solidFill>
                <a:latin typeface="+mn-lt"/>
                <a:ea typeface="Open Sans Light" panose="020B0306030504020204" pitchFamily="34" charset="0"/>
                <a:cs typeface="Open Sans Light" panose="020B0306030504020204" pitchFamily="34" charset="0"/>
              </a:rPr>
              <a:t>Confusion matrix helps us visualize this comparison</a:t>
            </a:r>
          </a:p>
          <a:p>
            <a:pPr marL="308486" lvl="1" indent="-171450"/>
            <a:r>
              <a:rPr lang="en-US" sz="1600">
                <a:latin typeface="+mn-lt"/>
                <a:ea typeface="Open Sans Light" panose="020B0306030504020204" pitchFamily="34" charset="0"/>
                <a:cs typeface="Open Sans Light" panose="020B0306030504020204" pitchFamily="34" charset="0"/>
              </a:rPr>
              <a:t>We hope to see high numbers along the highlighted diagonal, indicating correct scores</a:t>
            </a:r>
          </a:p>
          <a:p>
            <a:endParaRPr lang="en-US" sz="1600">
              <a:solidFill>
                <a:schemeClr val="tx1"/>
              </a:solidFill>
              <a:latin typeface="+mn-lt"/>
            </a:endParaRPr>
          </a:p>
        </p:txBody>
      </p:sp>
      <p:sp>
        <p:nvSpPr>
          <p:cNvPr id="26" name="TextBox 4">
            <a:extLst>
              <a:ext uri="{FF2B5EF4-FFF2-40B4-BE49-F238E27FC236}">
                <a16:creationId xmlns:a16="http://schemas.microsoft.com/office/drawing/2014/main" id="{B4F39AC3-F734-1BF8-5D11-22CAFD8FDAE4}"/>
              </a:ext>
            </a:extLst>
          </p:cNvPr>
          <p:cNvSpPr txBox="1"/>
          <p:nvPr/>
        </p:nvSpPr>
        <p:spPr>
          <a:xfrm>
            <a:off x="9792401" y="4328960"/>
            <a:ext cx="5844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a:ln>
                  <a:noFill/>
                </a:ln>
                <a:solidFill>
                  <a:srgbClr val="000000"/>
                </a:solidFill>
                <a:effectLst/>
                <a:uFillTx/>
                <a:latin typeface="Calibri"/>
                <a:ea typeface="Calibri"/>
                <a:cs typeface="Calibri"/>
                <a:sym typeface="Calibri"/>
              </a:rPr>
              <a:t>Evil (1)</a:t>
            </a:r>
          </a:p>
        </p:txBody>
      </p:sp>
      <p:sp>
        <p:nvSpPr>
          <p:cNvPr id="27" name="TextBox 5">
            <a:extLst>
              <a:ext uri="{FF2B5EF4-FFF2-40B4-BE49-F238E27FC236}">
                <a16:creationId xmlns:a16="http://schemas.microsoft.com/office/drawing/2014/main" id="{A221788F-2B49-E351-6F40-58F835417658}"/>
              </a:ext>
            </a:extLst>
          </p:cNvPr>
          <p:cNvSpPr txBox="1"/>
          <p:nvPr/>
        </p:nvSpPr>
        <p:spPr>
          <a:xfrm>
            <a:off x="8270477" y="4328960"/>
            <a:ext cx="8361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lang="en-US" sz="1400" i="1"/>
              <a:t>Benign (0)</a:t>
            </a:r>
            <a:endParaRPr kumimoji="0" lang="en-US" sz="1600" i="1" u="none" strike="noStrike" cap="none" spc="0" normalizeH="0" baseline="0">
              <a:ln>
                <a:noFill/>
              </a:ln>
              <a:solidFill>
                <a:srgbClr val="000000"/>
              </a:solidFill>
              <a:effectLst/>
              <a:uFillTx/>
              <a:latin typeface="Calibri"/>
              <a:ea typeface="Calibri"/>
              <a:cs typeface="Calibri"/>
              <a:sym typeface="Calibri"/>
            </a:endParaRPr>
          </a:p>
        </p:txBody>
      </p:sp>
      <p:sp>
        <p:nvSpPr>
          <p:cNvPr id="28" name="TextBox 6">
            <a:extLst>
              <a:ext uri="{FF2B5EF4-FFF2-40B4-BE49-F238E27FC236}">
                <a16:creationId xmlns:a16="http://schemas.microsoft.com/office/drawing/2014/main" id="{4A9B8BF9-BA2B-27E2-AD00-9C6B044244C8}"/>
              </a:ext>
            </a:extLst>
          </p:cNvPr>
          <p:cNvSpPr txBox="1"/>
          <p:nvPr/>
        </p:nvSpPr>
        <p:spPr>
          <a:xfrm>
            <a:off x="6656638" y="3018156"/>
            <a:ext cx="6854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lang="en-US" sz="1800"/>
              <a:t>Actual</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9" name="TextBox 7">
            <a:extLst>
              <a:ext uri="{FF2B5EF4-FFF2-40B4-BE49-F238E27FC236}">
                <a16:creationId xmlns:a16="http://schemas.microsoft.com/office/drawing/2014/main" id="{93077108-76F6-5805-5967-6D6A9402328B}"/>
              </a:ext>
            </a:extLst>
          </p:cNvPr>
          <p:cNvSpPr txBox="1"/>
          <p:nvPr/>
        </p:nvSpPr>
        <p:spPr>
          <a:xfrm>
            <a:off x="7329824" y="3595204"/>
            <a:ext cx="5844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a:ln>
                  <a:noFill/>
                </a:ln>
                <a:solidFill>
                  <a:srgbClr val="000000"/>
                </a:solidFill>
                <a:effectLst/>
                <a:uFillTx/>
                <a:latin typeface="Calibri"/>
                <a:ea typeface="Calibri"/>
                <a:cs typeface="Calibri"/>
                <a:sym typeface="Calibri"/>
              </a:rPr>
              <a:t>Evil (1)</a:t>
            </a:r>
          </a:p>
        </p:txBody>
      </p:sp>
      <p:sp>
        <p:nvSpPr>
          <p:cNvPr id="30" name="TextBox 8">
            <a:extLst>
              <a:ext uri="{FF2B5EF4-FFF2-40B4-BE49-F238E27FC236}">
                <a16:creationId xmlns:a16="http://schemas.microsoft.com/office/drawing/2014/main" id="{EA35A454-2FE0-44F8-26D6-961B54C092AF}"/>
              </a:ext>
            </a:extLst>
          </p:cNvPr>
          <p:cNvSpPr txBox="1"/>
          <p:nvPr/>
        </p:nvSpPr>
        <p:spPr>
          <a:xfrm>
            <a:off x="7107206" y="2527644"/>
            <a:ext cx="8361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lang="en-US" sz="1400" i="1"/>
              <a:t>Benign (0)</a:t>
            </a:r>
            <a:endParaRPr kumimoji="0" lang="en-US" sz="1600" i="1" u="none" strike="noStrike" cap="none" spc="0" normalizeH="0" baseline="0">
              <a:ln>
                <a:noFill/>
              </a:ln>
              <a:solidFill>
                <a:srgbClr val="000000"/>
              </a:solidFill>
              <a:effectLst/>
              <a:uFillTx/>
              <a:latin typeface="Calibri"/>
              <a:ea typeface="Calibri"/>
              <a:cs typeface="Calibri"/>
              <a:sym typeface="Calibri"/>
            </a:endParaRPr>
          </a:p>
        </p:txBody>
      </p:sp>
      <p:sp>
        <p:nvSpPr>
          <p:cNvPr id="31" name="TextBox 9">
            <a:extLst>
              <a:ext uri="{FF2B5EF4-FFF2-40B4-BE49-F238E27FC236}">
                <a16:creationId xmlns:a16="http://schemas.microsoft.com/office/drawing/2014/main" id="{04722F55-B4EB-5F99-3075-646E6897AD1E}"/>
              </a:ext>
            </a:extLst>
          </p:cNvPr>
          <p:cNvSpPr txBox="1"/>
          <p:nvPr/>
        </p:nvSpPr>
        <p:spPr>
          <a:xfrm>
            <a:off x="8879398" y="4636735"/>
            <a:ext cx="993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Calibri"/>
                <a:ea typeface="Calibri"/>
                <a:cs typeface="Calibri"/>
                <a:sym typeface="Calibri"/>
              </a:rPr>
              <a:t>Predicted</a:t>
            </a:r>
          </a:p>
        </p:txBody>
      </p:sp>
      <p:graphicFrame>
        <p:nvGraphicFramePr>
          <p:cNvPr id="32" name="Table 31">
            <a:extLst>
              <a:ext uri="{FF2B5EF4-FFF2-40B4-BE49-F238E27FC236}">
                <a16:creationId xmlns:a16="http://schemas.microsoft.com/office/drawing/2014/main" id="{95AA725E-E1BE-37E8-9B02-7A83EFCB30B0}"/>
              </a:ext>
            </a:extLst>
          </p:cNvPr>
          <p:cNvGraphicFramePr>
            <a:graphicFrameLocks noGrp="1"/>
          </p:cNvGraphicFramePr>
          <p:nvPr>
            <p:extLst>
              <p:ext uri="{D42A27DB-BD31-4B8C-83A1-F6EECF244321}">
                <p14:modId xmlns:p14="http://schemas.microsoft.com/office/powerpoint/2010/main" val="3207566642"/>
              </p:ext>
            </p:extLst>
          </p:nvPr>
        </p:nvGraphicFramePr>
        <p:xfrm>
          <a:off x="7987547" y="2132605"/>
          <a:ext cx="2771730" cy="2177336"/>
        </p:xfrm>
        <a:graphic>
          <a:graphicData uri="http://schemas.openxmlformats.org/drawingml/2006/table">
            <a:tbl>
              <a:tblPr firstRow="1" bandRow="1">
                <a:tableStyleId>{5940675A-B579-460E-94D1-54222C63F5DA}</a:tableStyleId>
              </a:tblPr>
              <a:tblGrid>
                <a:gridCol w="1385865">
                  <a:extLst>
                    <a:ext uri="{9D8B030D-6E8A-4147-A177-3AD203B41FA5}">
                      <a16:colId xmlns:a16="http://schemas.microsoft.com/office/drawing/2014/main" val="4191274673"/>
                    </a:ext>
                  </a:extLst>
                </a:gridCol>
                <a:gridCol w="1385865">
                  <a:extLst>
                    <a:ext uri="{9D8B030D-6E8A-4147-A177-3AD203B41FA5}">
                      <a16:colId xmlns:a16="http://schemas.microsoft.com/office/drawing/2014/main" val="2250767105"/>
                    </a:ext>
                  </a:extLst>
                </a:gridCol>
              </a:tblGrid>
              <a:tr h="1088668">
                <a:tc>
                  <a:txBody>
                    <a:bodyPr/>
                    <a:lstStyle/>
                    <a:p>
                      <a:pPr algn="ctr"/>
                      <a:r>
                        <a:rPr lang="en-US">
                          <a:highlight>
                            <a:srgbClr val="FFFF00"/>
                          </a:highlight>
                        </a:rPr>
                        <a:t># of True Negatives</a:t>
                      </a:r>
                    </a:p>
                  </a:txBody>
                  <a:tcPr anchor="ctr"/>
                </a:tc>
                <a:tc>
                  <a:txBody>
                    <a:bodyPr/>
                    <a:lstStyle/>
                    <a:p>
                      <a:pPr algn="ctr"/>
                      <a:r>
                        <a:rPr lang="en-US"/>
                        <a:t># of False Positives</a:t>
                      </a:r>
                    </a:p>
                  </a:txBody>
                  <a:tcPr anchor="ctr"/>
                </a:tc>
                <a:extLst>
                  <a:ext uri="{0D108BD9-81ED-4DB2-BD59-A6C34878D82A}">
                    <a16:rowId xmlns:a16="http://schemas.microsoft.com/office/drawing/2014/main" val="175191587"/>
                  </a:ext>
                </a:extLst>
              </a:tr>
              <a:tr h="1088668">
                <a:tc>
                  <a:txBody>
                    <a:bodyPr/>
                    <a:lstStyle/>
                    <a:p>
                      <a:pPr algn="ctr"/>
                      <a:r>
                        <a:rPr lang="en-US"/>
                        <a:t># of False Negatives</a:t>
                      </a:r>
                    </a:p>
                  </a:txBody>
                  <a:tcPr anchor="ctr"/>
                </a:tc>
                <a:tc>
                  <a:txBody>
                    <a:bodyPr/>
                    <a:lstStyle/>
                    <a:p>
                      <a:pPr algn="ctr"/>
                      <a:r>
                        <a:rPr lang="en-US">
                          <a:highlight>
                            <a:srgbClr val="FFFF00"/>
                          </a:highlight>
                        </a:rPr>
                        <a:t># of True Positives</a:t>
                      </a:r>
                    </a:p>
                  </a:txBody>
                  <a:tcPr anchor="ctr"/>
                </a:tc>
                <a:extLst>
                  <a:ext uri="{0D108BD9-81ED-4DB2-BD59-A6C34878D82A}">
                    <a16:rowId xmlns:a16="http://schemas.microsoft.com/office/drawing/2014/main" val="1909084124"/>
                  </a:ext>
                </a:extLst>
              </a:tr>
            </a:tbl>
          </a:graphicData>
        </a:graphic>
      </p:graphicFrame>
      <p:pic>
        <p:nvPicPr>
          <p:cNvPr id="5" name="Picture 4" descr="Graphical user interface, diagram, text, application&#10;&#10;AI-generated content may be incorrect.">
            <a:extLst>
              <a:ext uri="{FF2B5EF4-FFF2-40B4-BE49-F238E27FC236}">
                <a16:creationId xmlns:a16="http://schemas.microsoft.com/office/drawing/2014/main" id="{A89E51F7-6F4B-28D3-8FD5-4072D30E6001}"/>
              </a:ext>
            </a:extLst>
          </p:cNvPr>
          <p:cNvPicPr>
            <a:picLocks noChangeAspect="1"/>
          </p:cNvPicPr>
          <p:nvPr/>
        </p:nvPicPr>
        <p:blipFill>
          <a:blip r:embed="rId3"/>
          <a:stretch>
            <a:fillRect/>
          </a:stretch>
        </p:blipFill>
        <p:spPr>
          <a:xfrm>
            <a:off x="10622902" y="225424"/>
            <a:ext cx="1461795" cy="1070941"/>
          </a:xfrm>
          <a:prstGeom prst="rect">
            <a:avLst/>
          </a:prstGeom>
        </p:spPr>
      </p:pic>
    </p:spTree>
    <p:extLst>
      <p:ext uri="{BB962C8B-B14F-4D97-AF65-F5344CB8AC3E}">
        <p14:creationId xmlns:p14="http://schemas.microsoft.com/office/powerpoint/2010/main" val="866958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226B-1068-AC76-A8FD-4DB37F0A64E8}"/>
              </a:ext>
            </a:extLst>
          </p:cNvPr>
          <p:cNvSpPr>
            <a:spLocks noGrp="1"/>
          </p:cNvSpPr>
          <p:nvPr>
            <p:ph type="title"/>
          </p:nvPr>
        </p:nvSpPr>
        <p:spPr/>
        <p:txBody>
          <a:bodyPr/>
          <a:lstStyle/>
          <a:p>
            <a:r>
              <a:rPr lang="en-US"/>
              <a:t>Measuring performance for ML systems </a:t>
            </a:r>
            <a:br>
              <a:rPr lang="en-US"/>
            </a:br>
            <a:r>
              <a:rPr lang="en-US"/>
              <a:t>requires you to define and prioritize errors</a:t>
            </a:r>
          </a:p>
        </p:txBody>
      </p:sp>
      <p:graphicFrame>
        <p:nvGraphicFramePr>
          <p:cNvPr id="3" name="Table 2">
            <a:extLst>
              <a:ext uri="{FF2B5EF4-FFF2-40B4-BE49-F238E27FC236}">
                <a16:creationId xmlns:a16="http://schemas.microsoft.com/office/drawing/2014/main" id="{F7FD2508-B77C-A4CD-410C-32FAC9AECEEF}"/>
              </a:ext>
            </a:extLst>
          </p:cNvPr>
          <p:cNvGraphicFramePr>
            <a:graphicFrameLocks noGrp="1"/>
          </p:cNvGraphicFramePr>
          <p:nvPr/>
        </p:nvGraphicFramePr>
        <p:xfrm>
          <a:off x="2735445" y="1825625"/>
          <a:ext cx="6721109" cy="3095887"/>
        </p:xfrm>
        <a:graphic>
          <a:graphicData uri="http://schemas.openxmlformats.org/drawingml/2006/table">
            <a:tbl>
              <a:tblPr firstRow="1" bandRow="1">
                <a:tableStyleId>{5C22544A-7EE6-4342-B048-85BDC9FD1C3A}</a:tableStyleId>
              </a:tblPr>
              <a:tblGrid>
                <a:gridCol w="2725361">
                  <a:extLst>
                    <a:ext uri="{9D8B030D-6E8A-4147-A177-3AD203B41FA5}">
                      <a16:colId xmlns:a16="http://schemas.microsoft.com/office/drawing/2014/main" val="1530220662"/>
                    </a:ext>
                  </a:extLst>
                </a:gridCol>
                <a:gridCol w="3995748">
                  <a:extLst>
                    <a:ext uri="{9D8B030D-6E8A-4147-A177-3AD203B41FA5}">
                      <a16:colId xmlns:a16="http://schemas.microsoft.com/office/drawing/2014/main" val="3589838597"/>
                    </a:ext>
                  </a:extLst>
                </a:gridCol>
              </a:tblGrid>
              <a:tr h="413647">
                <a:tc>
                  <a:txBody>
                    <a:bodyPr/>
                    <a:lstStyle/>
                    <a:p>
                      <a:pPr algn="l"/>
                      <a:r>
                        <a:rPr lang="en-US" sz="1600"/>
                        <a:t>Metric</a:t>
                      </a:r>
                    </a:p>
                  </a:txBody>
                  <a:tcPr marL="121920" marR="121920" marT="60960" marB="60960" anchor="ctr"/>
                </a:tc>
                <a:tc>
                  <a:txBody>
                    <a:bodyPr/>
                    <a:lstStyle/>
                    <a:p>
                      <a:pPr algn="l"/>
                      <a:r>
                        <a:rPr lang="en-US" sz="1600"/>
                        <a:t>What it measures</a:t>
                      </a:r>
                    </a:p>
                  </a:txBody>
                  <a:tcPr marL="121920" marR="121920" marT="60960" marB="60960" anchor="ctr"/>
                </a:tc>
                <a:extLst>
                  <a:ext uri="{0D108BD9-81ED-4DB2-BD59-A6C34878D82A}">
                    <a16:rowId xmlns:a16="http://schemas.microsoft.com/office/drawing/2014/main" val="3901067853"/>
                  </a:ext>
                </a:extLst>
              </a:tr>
              <a:tr h="609600">
                <a:tc>
                  <a:txBody>
                    <a:bodyPr/>
                    <a:lstStyle/>
                    <a:p>
                      <a:pPr algn="l"/>
                      <a:r>
                        <a:rPr lang="en-US" sz="1600"/>
                        <a:t>Accuracy</a:t>
                      </a:r>
                    </a:p>
                  </a:txBody>
                  <a:tcPr marL="121920" marR="121920" marT="60960" marB="60960" anchor="ctr"/>
                </a:tc>
                <a:tc>
                  <a:txBody>
                    <a:bodyPr/>
                    <a:lstStyle/>
                    <a:p>
                      <a:pPr algn="l"/>
                      <a:r>
                        <a:rPr lang="en-US" sz="1600"/>
                        <a:t>How often is the algorithm correct?</a:t>
                      </a:r>
                    </a:p>
                  </a:txBody>
                  <a:tcPr marL="121920" marR="121920" marT="60960" marB="60960" anchor="ctr"/>
                </a:tc>
                <a:extLst>
                  <a:ext uri="{0D108BD9-81ED-4DB2-BD59-A6C34878D82A}">
                    <a16:rowId xmlns:a16="http://schemas.microsoft.com/office/drawing/2014/main" val="4294303361"/>
                  </a:ext>
                </a:extLst>
              </a:tr>
              <a:tr h="609600">
                <a:tc>
                  <a:txBody>
                    <a:bodyPr/>
                    <a:lstStyle/>
                    <a:p>
                      <a:pPr algn="l"/>
                      <a:r>
                        <a:rPr lang="en-US" sz="1600"/>
                        <a:t>Precision</a:t>
                      </a:r>
                    </a:p>
                  </a:txBody>
                  <a:tcPr marL="121920" marR="121920" marT="60960" marB="60960" anchor="ctr"/>
                </a:tc>
                <a:tc>
                  <a:txBody>
                    <a:bodyPr/>
                    <a:lstStyle/>
                    <a:p>
                      <a:pPr lvl="0" algn="l">
                        <a:buNone/>
                      </a:pPr>
                      <a:r>
                        <a:rPr lang="en-US" sz="1600" b="0" i="0" u="none" strike="noStrike" noProof="0">
                          <a:solidFill>
                            <a:srgbClr val="000000"/>
                          </a:solidFill>
                          <a:latin typeface="Open Sans"/>
                        </a:rPr>
                        <a:t>Of the “yes” values that were predicted, how many are actually ”yes”?</a:t>
                      </a:r>
                      <a:endParaRPr lang="en-US"/>
                    </a:p>
                  </a:txBody>
                  <a:tcPr marL="121920" marR="121920" marT="60960" marB="60960" anchor="ctr"/>
                </a:tc>
                <a:extLst>
                  <a:ext uri="{0D108BD9-81ED-4DB2-BD59-A6C34878D82A}">
                    <a16:rowId xmlns:a16="http://schemas.microsoft.com/office/drawing/2014/main" val="2211349454"/>
                  </a:ext>
                </a:extLst>
              </a:tr>
              <a:tr h="609600">
                <a:tc>
                  <a:txBody>
                    <a:bodyPr/>
                    <a:lstStyle/>
                    <a:p>
                      <a:pPr algn="l"/>
                      <a:r>
                        <a:rPr lang="en-US" sz="1600"/>
                        <a:t>Recall / Sensitivity</a:t>
                      </a:r>
                    </a:p>
                  </a:txBody>
                  <a:tcPr marL="121920" marR="121920" marT="60960" marB="60960" anchor="ctr"/>
                </a:tc>
                <a:tc>
                  <a:txBody>
                    <a:bodyPr/>
                    <a:lstStyle/>
                    <a:p>
                      <a:pPr lvl="0" algn="l">
                        <a:buNone/>
                      </a:pPr>
                      <a:r>
                        <a:rPr lang="en-US" sz="1600"/>
                        <a:t>Of the "yes" values in the data, how many were predicted as "yes"?</a:t>
                      </a:r>
                    </a:p>
                  </a:txBody>
                  <a:tcPr marL="121920" marR="121920" marT="60960" marB="60960" anchor="ctr"/>
                </a:tc>
                <a:extLst>
                  <a:ext uri="{0D108BD9-81ED-4DB2-BD59-A6C34878D82A}">
                    <a16:rowId xmlns:a16="http://schemas.microsoft.com/office/drawing/2014/main" val="3253645290"/>
                  </a:ext>
                </a:extLst>
              </a:tr>
              <a:tr h="853440">
                <a:tc>
                  <a:txBody>
                    <a:bodyPr/>
                    <a:lstStyle/>
                    <a:p>
                      <a:pPr algn="l"/>
                      <a:r>
                        <a:rPr lang="en-US" sz="1600"/>
                        <a:t>Specificity</a:t>
                      </a:r>
                    </a:p>
                  </a:txBody>
                  <a:tcPr marL="121920" marR="121920" marT="60960" marB="60960" anchor="ctr"/>
                </a:tc>
                <a:tc>
                  <a:txBody>
                    <a:bodyPr/>
                    <a:lstStyle/>
                    <a:p>
                      <a:pPr algn="l"/>
                      <a:r>
                        <a:rPr lang="en-US" sz="1600"/>
                        <a:t>Of the “no” values that were predicted, how many are actually ”no”?</a:t>
                      </a:r>
                    </a:p>
                  </a:txBody>
                  <a:tcPr marL="121920" marR="121920" marT="60960" marB="60960" anchor="ctr"/>
                </a:tc>
                <a:extLst>
                  <a:ext uri="{0D108BD9-81ED-4DB2-BD59-A6C34878D82A}">
                    <a16:rowId xmlns:a16="http://schemas.microsoft.com/office/drawing/2014/main" val="2567484899"/>
                  </a:ext>
                </a:extLst>
              </a:tr>
            </a:tbl>
          </a:graphicData>
        </a:graphic>
      </p:graphicFrame>
      <p:sp>
        <p:nvSpPr>
          <p:cNvPr id="4" name="Content Placeholder 2">
            <a:extLst>
              <a:ext uri="{FF2B5EF4-FFF2-40B4-BE49-F238E27FC236}">
                <a16:creationId xmlns:a16="http://schemas.microsoft.com/office/drawing/2014/main" id="{6C8916C2-F58A-AD23-B8DF-31685F3C4AAB}"/>
              </a:ext>
            </a:extLst>
          </p:cNvPr>
          <p:cNvSpPr txBox="1">
            <a:spLocks/>
          </p:cNvSpPr>
          <p:nvPr/>
        </p:nvSpPr>
        <p:spPr>
          <a:xfrm>
            <a:off x="1278909" y="5196150"/>
            <a:ext cx="9634182" cy="640017"/>
          </a:xfrm>
          <a:prstGeom prst="rect">
            <a:avLst/>
          </a:prstGeom>
        </p:spPr>
        <p:txBody>
          <a:bodyPr vert="horz" lIns="0" tIns="0" rIns="0" bIns="0" rtlCol="0">
            <a:no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kumimoji="0" sz="1650" b="0" i="0" u="none" strike="noStrike" kern="1200" cap="none" spc="0" normalizeH="0" baseline="0">
                <a:ln>
                  <a:noFill/>
                </a:ln>
                <a:solidFill>
                  <a:schemeClr val="tx1"/>
                </a:solidFill>
                <a:effectLst/>
                <a:uFillTx/>
                <a:latin typeface="Arial" panose="020B0604020202020204" pitchFamily="34" charset="0"/>
                <a:ea typeface="+mn-ea"/>
                <a:cs typeface="Arial" panose="020B0604020202020204" pitchFamily="34" charset="0"/>
                <a:sym typeface="Calibri"/>
              </a:defRPr>
            </a:lvl1pPr>
            <a:lvl2pPr marL="255985" marR="0" indent="-127397"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kumimoji="0" sz="1650" b="0" i="0" u="none" strike="noStrike" kern="1200" cap="none" spc="0" normalizeH="0" baseline="0">
                <a:ln>
                  <a:noFill/>
                </a:ln>
                <a:solidFill>
                  <a:schemeClr val="tx1"/>
                </a:solidFill>
                <a:effectLst/>
                <a:uFillTx/>
                <a:latin typeface="Arial" panose="020B0604020202020204" pitchFamily="34" charset="0"/>
                <a:ea typeface="+mn-ea"/>
                <a:cs typeface="Arial" panose="020B0604020202020204" pitchFamily="34" charset="0"/>
                <a:sym typeface="Calibri"/>
              </a:defRPr>
            </a:lvl2pPr>
            <a:lvl3pPr marL="471488" marR="0" indent="-128588"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kumimoji="0" sz="1500" b="0" i="0" u="none" strike="noStrike" kern="1200" cap="none" spc="0" normalizeH="0" baseline="0">
                <a:ln>
                  <a:noFill/>
                </a:ln>
                <a:solidFill>
                  <a:schemeClr val="tx1"/>
                </a:solidFill>
                <a:effectLst/>
                <a:uFillTx/>
                <a:latin typeface="Arial" panose="020B0604020202020204" pitchFamily="34" charset="0"/>
                <a:ea typeface="+mn-ea"/>
                <a:cs typeface="Arial" panose="020B0604020202020204" pitchFamily="34" charset="0"/>
                <a:sym typeface="Calibri"/>
              </a:defRPr>
            </a:lvl3pPr>
            <a:lvl4pPr marL="685800" marR="0" indent="-132160" algn="l" defTabSz="685800" rtl="0" eaLnBrk="1" fontAlgn="auto" latinLnBrk="0" hangingPunct="1">
              <a:lnSpc>
                <a:spcPct val="100000"/>
              </a:lnSpc>
              <a:spcBef>
                <a:spcPts val="375"/>
              </a:spcBef>
              <a:spcAft>
                <a:spcPts val="0"/>
              </a:spcAft>
              <a:buClr>
                <a:schemeClr val="tx1">
                  <a:lumMod val="50000"/>
                  <a:lumOff val="50000"/>
                </a:schemeClr>
              </a:buClr>
              <a:buSzTx/>
              <a:buFont typeface="Arial" panose="020B0604020202020204" pitchFamily="34" charset="0"/>
              <a:buChar char="•"/>
              <a:tabLst/>
              <a:defRPr kumimoji="0" sz="1500" b="0" i="0" u="none" strike="noStrike" kern="1200" cap="none" spc="0" normalizeH="0" baseline="0">
                <a:ln>
                  <a:noFill/>
                </a:ln>
                <a:solidFill>
                  <a:schemeClr val="tx1">
                    <a:lumMod val="50000"/>
                    <a:lumOff val="50000"/>
                  </a:schemeClr>
                </a:solidFill>
                <a:effectLst/>
                <a:uFillTx/>
                <a:latin typeface="Arial" panose="020B0604020202020204" pitchFamily="34" charset="0"/>
                <a:ea typeface="+mn-ea"/>
                <a:cs typeface="Arial" panose="020B0604020202020204" pitchFamily="34" charset="0"/>
                <a:sym typeface="Calibri"/>
              </a:defRPr>
            </a:lvl4pPr>
            <a:lvl5pPr marL="15430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sz="1650" b="0" i="0" u="none" strike="noStrike" kern="1200" cap="none" spc="0" normalizeH="0" baseline="0">
                <a:ln>
                  <a:noFill/>
                </a:ln>
                <a:solidFill>
                  <a:schemeClr val="tx1"/>
                </a:solidFill>
                <a:effectLst/>
                <a:uFillTx/>
                <a:latin typeface="+mn-lt"/>
                <a:ea typeface="+mn-ea"/>
                <a:cs typeface="+mn-cs"/>
                <a:sym typeface="Calibri"/>
              </a:defRPr>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sz="1350" b="0" i="0" u="none" strike="noStrike" kern="1200" cap="none" spc="0" normalizeH="0" baseline="0">
                <a:ln>
                  <a:noFill/>
                </a:ln>
                <a:solidFill>
                  <a:schemeClr val="tx1"/>
                </a:solidFill>
                <a:effectLst/>
                <a:uFillTx/>
                <a:latin typeface="+mn-lt"/>
                <a:ea typeface="+mn-ea"/>
                <a:cs typeface="+mn-cs"/>
                <a:sym typeface="Calibri"/>
              </a:defRPr>
            </a:lvl6pPr>
            <a:lvl7pPr marL="22288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sz="1350" b="0" i="0" u="none" strike="noStrike" kern="1200" cap="none" spc="0" normalizeH="0" baseline="0">
                <a:ln>
                  <a:noFill/>
                </a:ln>
                <a:solidFill>
                  <a:schemeClr val="tx1"/>
                </a:solidFill>
                <a:effectLst/>
                <a:uFillTx/>
                <a:latin typeface="+mn-lt"/>
                <a:ea typeface="+mn-ea"/>
                <a:cs typeface="+mn-cs"/>
                <a:sym typeface="Calibri"/>
              </a:defRPr>
            </a:lvl7pPr>
            <a:lvl8pPr marL="25717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sz="1350" b="0" i="0" u="none" strike="noStrike" kern="1200" cap="none" spc="0" normalizeH="0" baseline="0">
                <a:ln>
                  <a:noFill/>
                </a:ln>
                <a:solidFill>
                  <a:schemeClr val="tx1"/>
                </a:solidFill>
                <a:effectLst/>
                <a:uFillTx/>
                <a:latin typeface="+mn-lt"/>
                <a:ea typeface="+mn-ea"/>
                <a:cs typeface="+mn-cs"/>
                <a:sym typeface="Calibri"/>
              </a:defRPr>
            </a:lvl8pPr>
            <a:lvl9pPr marL="29146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kumimoji="0" sz="1350" b="0" i="0" u="none" strike="noStrike" kern="1200" cap="none" spc="0" normalizeH="0" baseline="0">
                <a:ln>
                  <a:noFill/>
                </a:ln>
                <a:solidFill>
                  <a:schemeClr val="tx1"/>
                </a:solidFill>
                <a:effectLst/>
                <a:uFillTx/>
                <a:latin typeface="+mn-lt"/>
                <a:ea typeface="+mn-ea"/>
                <a:cs typeface="+mn-cs"/>
                <a:sym typeface="Calibri"/>
              </a:defRPr>
            </a:lvl9pPr>
          </a:lstStyle>
          <a:p>
            <a:r>
              <a:rPr lang="en-US" sz="1867" b="1" i="1"/>
              <a:t>The metrics you choose for an ML project are a policy statement about what kind of systematic errors are acceptable, and which should be minimized. </a:t>
            </a:r>
          </a:p>
        </p:txBody>
      </p:sp>
      <p:pic>
        <p:nvPicPr>
          <p:cNvPr id="5" name="Picture 4" descr="Graphical user interface, diagram, text, application&#10;&#10;AI-generated content may be incorrect.">
            <a:extLst>
              <a:ext uri="{FF2B5EF4-FFF2-40B4-BE49-F238E27FC236}">
                <a16:creationId xmlns:a16="http://schemas.microsoft.com/office/drawing/2014/main" id="{54BEE551-DB5D-9106-1CA9-7585D04E6D62}"/>
              </a:ext>
            </a:extLst>
          </p:cNvPr>
          <p:cNvPicPr>
            <a:picLocks noChangeAspect="1"/>
          </p:cNvPicPr>
          <p:nvPr/>
        </p:nvPicPr>
        <p:blipFill>
          <a:blip r:embed="rId2"/>
          <a:stretch>
            <a:fillRect/>
          </a:stretch>
        </p:blipFill>
        <p:spPr>
          <a:xfrm>
            <a:off x="10622902" y="225424"/>
            <a:ext cx="1461795" cy="1070941"/>
          </a:xfrm>
          <a:prstGeom prst="rect">
            <a:avLst/>
          </a:prstGeom>
        </p:spPr>
      </p:pic>
    </p:spTree>
    <p:extLst>
      <p:ext uri="{BB962C8B-B14F-4D97-AF65-F5344CB8AC3E}">
        <p14:creationId xmlns:p14="http://schemas.microsoft.com/office/powerpoint/2010/main" val="212537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D0DA9-7AC6-061D-1E91-91106B0413FD}"/>
              </a:ext>
            </a:extLst>
          </p:cNvPr>
          <p:cNvSpPr>
            <a:spLocks noGrp="1"/>
          </p:cNvSpPr>
          <p:nvPr>
            <p:ph type="title"/>
          </p:nvPr>
        </p:nvSpPr>
        <p:spPr/>
        <p:txBody>
          <a:bodyPr/>
          <a:lstStyle/>
          <a:p>
            <a:r>
              <a:rPr lang="en-US"/>
              <a:t>The CERT Division: The Birthplace of Cybersecurity</a:t>
            </a:r>
          </a:p>
        </p:txBody>
      </p:sp>
      <p:sp>
        <p:nvSpPr>
          <p:cNvPr id="5" name="Text Placeholder 2">
            <a:extLst>
              <a:ext uri="{FF2B5EF4-FFF2-40B4-BE49-F238E27FC236}">
                <a16:creationId xmlns:a16="http://schemas.microsoft.com/office/drawing/2014/main" id="{FB3E1E39-E5CE-7059-4965-CDDD7D94971A}"/>
              </a:ext>
            </a:extLst>
          </p:cNvPr>
          <p:cNvSpPr txBox="1">
            <a:spLocks/>
          </p:cNvSpPr>
          <p:nvPr/>
        </p:nvSpPr>
        <p:spPr>
          <a:xfrm>
            <a:off x="4465476" y="1550987"/>
            <a:ext cx="7319025" cy="382791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2875">
              <a:spcBef>
                <a:spcPts val="2000"/>
              </a:spcBef>
            </a:pPr>
            <a:r>
              <a:rPr lang="en-US" sz="2000" b="1"/>
              <a:t>Trusted</a:t>
            </a:r>
            <a:br>
              <a:rPr lang="en-US" sz="2000" b="1"/>
            </a:br>
            <a:r>
              <a:rPr lang="en-US" sz="2000"/>
              <a:t>Conducting research for the U.S. Government in a non-profit, public-private partnership</a:t>
            </a:r>
          </a:p>
          <a:p>
            <a:pPr marL="182875">
              <a:spcBef>
                <a:spcPts val="2000"/>
              </a:spcBef>
            </a:pPr>
            <a:r>
              <a:rPr lang="en-US" sz="2000" b="1"/>
              <a:t>Valued</a:t>
            </a:r>
            <a:br>
              <a:rPr lang="en-US" sz="2000"/>
            </a:br>
            <a:r>
              <a:rPr lang="en-US" sz="2000"/>
              <a:t>Collaborating with military, industry, and academia globally to innovate solutions</a:t>
            </a:r>
          </a:p>
          <a:p>
            <a:pPr marL="182875">
              <a:spcBef>
                <a:spcPts val="2000"/>
              </a:spcBef>
            </a:pPr>
            <a:r>
              <a:rPr lang="en-US" sz="2000" b="1"/>
              <a:t>Relevant</a:t>
            </a:r>
            <a:br>
              <a:rPr lang="en-US" sz="2000"/>
            </a:br>
            <a:r>
              <a:rPr lang="en-US" sz="2000"/>
              <a:t>Achieving technology and talent results for our mission partners</a:t>
            </a:r>
            <a:endParaRPr lang="en-US" sz="2000" b="1"/>
          </a:p>
        </p:txBody>
      </p:sp>
      <p:pic>
        <p:nvPicPr>
          <p:cNvPr id="6" name="Picture 2">
            <a:extLst>
              <a:ext uri="{FF2B5EF4-FFF2-40B4-BE49-F238E27FC236}">
                <a16:creationId xmlns:a16="http://schemas.microsoft.com/office/drawing/2014/main" id="{270E0A8E-8F1B-3045-76A3-316685FF001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0428" y="1550987"/>
            <a:ext cx="3627276" cy="36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013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07EAA6-2B35-EE96-E7C2-7C7D3D372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481FFE-791F-8A32-5E18-F061325FEC25}"/>
              </a:ext>
            </a:extLst>
          </p:cNvPr>
          <p:cNvSpPr>
            <a:spLocks noGrp="1"/>
          </p:cNvSpPr>
          <p:nvPr>
            <p:ph type="title"/>
          </p:nvPr>
        </p:nvSpPr>
        <p:spPr/>
        <p:txBody>
          <a:bodyPr/>
          <a:lstStyle/>
          <a:p>
            <a:r>
              <a:rPr lang="en-US"/>
              <a:t>How do you make sure a ML model is generalizable?</a:t>
            </a:r>
          </a:p>
        </p:txBody>
      </p:sp>
      <p:pic>
        <p:nvPicPr>
          <p:cNvPr id="3" name="Content Placeholder 7" descr="Overfitting and Underfitting">
            <a:extLst>
              <a:ext uri="{FF2B5EF4-FFF2-40B4-BE49-F238E27FC236}">
                <a16:creationId xmlns:a16="http://schemas.microsoft.com/office/drawing/2014/main" id="{E8CEBB20-1198-F282-2513-C9A5940F379D}"/>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1082017" y="2383984"/>
            <a:ext cx="10027966" cy="2529577"/>
          </a:xfrm>
          <a:prstGeom prst="rect">
            <a:avLst/>
          </a:prstGeom>
        </p:spPr>
      </p:pic>
      <p:pic>
        <p:nvPicPr>
          <p:cNvPr id="4" name="Picture 3" descr="Graphical user interface, diagram, text, application&#10;&#10;AI-generated content may be incorrect.">
            <a:extLst>
              <a:ext uri="{FF2B5EF4-FFF2-40B4-BE49-F238E27FC236}">
                <a16:creationId xmlns:a16="http://schemas.microsoft.com/office/drawing/2014/main" id="{8B454E30-97DA-BF78-DED1-125AE570B96B}"/>
              </a:ext>
            </a:extLst>
          </p:cNvPr>
          <p:cNvPicPr>
            <a:picLocks noChangeAspect="1"/>
          </p:cNvPicPr>
          <p:nvPr/>
        </p:nvPicPr>
        <p:blipFill>
          <a:blip r:embed="rId4"/>
          <a:stretch>
            <a:fillRect/>
          </a:stretch>
        </p:blipFill>
        <p:spPr>
          <a:xfrm>
            <a:off x="10622902" y="225424"/>
            <a:ext cx="1461795" cy="1070941"/>
          </a:xfrm>
          <a:prstGeom prst="rect">
            <a:avLst/>
          </a:prstGeom>
        </p:spPr>
      </p:pic>
    </p:spTree>
    <p:extLst>
      <p:ext uri="{BB962C8B-B14F-4D97-AF65-F5344CB8AC3E}">
        <p14:creationId xmlns:p14="http://schemas.microsoft.com/office/powerpoint/2010/main" val="2681140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DD36F-FB19-3415-24E9-ACBB92A92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5F4D88-E12B-3110-00AB-8FE188AD2DF9}"/>
              </a:ext>
            </a:extLst>
          </p:cNvPr>
          <p:cNvSpPr>
            <a:spLocks noGrp="1"/>
          </p:cNvSpPr>
          <p:nvPr>
            <p:ph type="title"/>
          </p:nvPr>
        </p:nvSpPr>
        <p:spPr/>
        <p:txBody>
          <a:bodyPr/>
          <a:lstStyle/>
          <a:p>
            <a:r>
              <a:rPr lang="en-US"/>
              <a:t>How do you make sure a ML model is generalizable?</a:t>
            </a:r>
          </a:p>
        </p:txBody>
      </p:sp>
      <p:sp>
        <p:nvSpPr>
          <p:cNvPr id="6" name="Text Placeholder 5">
            <a:extLst>
              <a:ext uri="{FF2B5EF4-FFF2-40B4-BE49-F238E27FC236}">
                <a16:creationId xmlns:a16="http://schemas.microsoft.com/office/drawing/2014/main" id="{079B0F78-65AC-9C15-226E-20E516BD0F4A}"/>
              </a:ext>
            </a:extLst>
          </p:cNvPr>
          <p:cNvSpPr>
            <a:spLocks noGrp="1"/>
          </p:cNvSpPr>
          <p:nvPr/>
        </p:nvSpPr>
        <p:spPr>
          <a:xfrm>
            <a:off x="838200" y="2021486"/>
            <a:ext cx="3729771" cy="3546547"/>
          </a:xfrm>
          <a:prstGeom prst="rect">
            <a:avLst/>
          </a:prstGeom>
        </p:spPr>
        <p:txBody>
          <a:bodyPr lIns="0" tIns="0" rIns="0" bIns="0"/>
          <a:lstStyle>
            <a:lvl1pPr marL="0" marR="0" indent="0" algn="l" defTabSz="730857" rtl="0" eaLnBrk="1" latinLnBrk="0" hangingPunct="1">
              <a:lnSpc>
                <a:spcPct val="110000"/>
              </a:lnSpc>
              <a:spcBef>
                <a:spcPts val="300"/>
              </a:spcBef>
              <a:spcAft>
                <a:spcPts val="0"/>
              </a:spcAft>
              <a:buClrTx/>
              <a:buSzPct val="100000"/>
              <a:buFontTx/>
              <a:buNone/>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76213" marR="0" indent="-168275"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2pPr>
            <a:lvl3pPr marL="344488"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3pPr>
            <a:lvl4pPr marL="514350" marR="0" indent="-138113"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4pPr>
            <a:lvl5pPr marL="690563"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342900" indent="-342900">
              <a:buFont typeface="Arial" panose="020B0604020202020204" pitchFamily="34" charset="0"/>
              <a:buChar char="•"/>
            </a:pPr>
            <a:r>
              <a:rPr lang="en-US" sz="1800"/>
              <a:t>Systematically withhold data from the model and use the data to measure effectiveness on new information</a:t>
            </a:r>
          </a:p>
          <a:p>
            <a:pPr marL="342900" indent="-342900">
              <a:buFont typeface="Arial" panose="020B0604020202020204" pitchFamily="34" charset="0"/>
              <a:buChar char="•"/>
            </a:pPr>
            <a:r>
              <a:rPr lang="en-US" sz="1800"/>
              <a:t>Make sure the withheld data are representative of new data!</a:t>
            </a:r>
          </a:p>
        </p:txBody>
      </p:sp>
      <p:pic>
        <p:nvPicPr>
          <p:cNvPr id="7" name="Content Placeholder 7" descr="How to Train and Test Data Like a Pro | SDS Club">
            <a:extLst>
              <a:ext uri="{FF2B5EF4-FFF2-40B4-BE49-F238E27FC236}">
                <a16:creationId xmlns:a16="http://schemas.microsoft.com/office/drawing/2014/main" id="{2A0A1309-F0CF-DFA8-BCB9-599413BDAE9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66655" y="1417674"/>
            <a:ext cx="5981621" cy="4354619"/>
          </a:xfrm>
          <a:prstGeom prst="rect">
            <a:avLst/>
          </a:prstGeom>
        </p:spPr>
      </p:pic>
      <p:pic>
        <p:nvPicPr>
          <p:cNvPr id="3" name="Picture 2" descr="Graphical user interface, diagram, text, application&#10;&#10;AI-generated content may be incorrect.">
            <a:extLst>
              <a:ext uri="{FF2B5EF4-FFF2-40B4-BE49-F238E27FC236}">
                <a16:creationId xmlns:a16="http://schemas.microsoft.com/office/drawing/2014/main" id="{7D108F38-D84A-EB73-114B-9930951CAC7F}"/>
              </a:ext>
            </a:extLst>
          </p:cNvPr>
          <p:cNvPicPr>
            <a:picLocks noChangeAspect="1"/>
          </p:cNvPicPr>
          <p:nvPr/>
        </p:nvPicPr>
        <p:blipFill>
          <a:blip r:embed="rId4"/>
          <a:stretch>
            <a:fillRect/>
          </a:stretch>
        </p:blipFill>
        <p:spPr>
          <a:xfrm>
            <a:off x="10622902" y="225424"/>
            <a:ext cx="1461795" cy="1070941"/>
          </a:xfrm>
          <a:prstGeom prst="rect">
            <a:avLst/>
          </a:prstGeom>
        </p:spPr>
      </p:pic>
      <p:sp>
        <p:nvSpPr>
          <p:cNvPr id="4" name="Rectangle 3">
            <a:extLst>
              <a:ext uri="{FF2B5EF4-FFF2-40B4-BE49-F238E27FC236}">
                <a16:creationId xmlns:a16="http://schemas.microsoft.com/office/drawing/2014/main" id="{960D9340-5DE6-0D5B-E7A8-BA186B1263C3}"/>
              </a:ext>
            </a:extLst>
          </p:cNvPr>
          <p:cNvSpPr/>
          <p:nvPr/>
        </p:nvSpPr>
        <p:spPr>
          <a:xfrm>
            <a:off x="5440100" y="3924427"/>
            <a:ext cx="6017871" cy="16436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550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44B-1A0E-A5DF-CA48-A3E4C94862A4}"/>
              </a:ext>
            </a:extLst>
          </p:cNvPr>
          <p:cNvSpPr>
            <a:spLocks noGrp="1"/>
          </p:cNvSpPr>
          <p:nvPr>
            <p:ph type="title"/>
          </p:nvPr>
        </p:nvSpPr>
        <p:spPr/>
        <p:txBody>
          <a:bodyPr/>
          <a:lstStyle/>
          <a:p>
            <a:r>
              <a:rPr lang="en-US"/>
              <a:t>How do we communicate these results?</a:t>
            </a:r>
          </a:p>
        </p:txBody>
      </p:sp>
      <p:pic>
        <p:nvPicPr>
          <p:cNvPr id="3" name="Picture 2" descr="Text, chat or text message&#10;&#10;AI-generated content may be incorrect.">
            <a:extLst>
              <a:ext uri="{FF2B5EF4-FFF2-40B4-BE49-F238E27FC236}">
                <a16:creationId xmlns:a16="http://schemas.microsoft.com/office/drawing/2014/main" id="{FA79E127-3E55-D9BC-CDC5-F01BDE043F29}"/>
              </a:ext>
            </a:extLst>
          </p:cNvPr>
          <p:cNvPicPr>
            <a:picLocks noChangeAspect="1"/>
          </p:cNvPicPr>
          <p:nvPr/>
        </p:nvPicPr>
        <p:blipFill>
          <a:blip r:embed="rId3"/>
          <a:stretch>
            <a:fillRect/>
          </a:stretch>
        </p:blipFill>
        <p:spPr>
          <a:xfrm>
            <a:off x="10607638" y="225424"/>
            <a:ext cx="1492324" cy="1082515"/>
          </a:xfrm>
          <a:prstGeom prst="rect">
            <a:avLst/>
          </a:prstGeom>
        </p:spPr>
      </p:pic>
      <p:sp>
        <p:nvSpPr>
          <p:cNvPr id="4" name="TextBox 4">
            <a:extLst>
              <a:ext uri="{FF2B5EF4-FFF2-40B4-BE49-F238E27FC236}">
                <a16:creationId xmlns:a16="http://schemas.microsoft.com/office/drawing/2014/main" id="{D52D7C0D-98D2-93C3-0C4E-1E3425571F05}"/>
              </a:ext>
            </a:extLst>
          </p:cNvPr>
          <p:cNvSpPr txBox="1"/>
          <p:nvPr/>
        </p:nvSpPr>
        <p:spPr>
          <a:xfrm>
            <a:off x="10831492" y="4491462"/>
            <a:ext cx="5844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a:ln>
                  <a:noFill/>
                </a:ln>
                <a:solidFill>
                  <a:srgbClr val="000000"/>
                </a:solidFill>
                <a:effectLst/>
                <a:uFillTx/>
                <a:latin typeface="Calibri"/>
                <a:ea typeface="Calibri"/>
                <a:cs typeface="Calibri"/>
                <a:sym typeface="Calibri"/>
              </a:rPr>
              <a:t>Evil (1)</a:t>
            </a:r>
          </a:p>
        </p:txBody>
      </p:sp>
      <p:sp>
        <p:nvSpPr>
          <p:cNvPr id="5" name="TextBox 5">
            <a:extLst>
              <a:ext uri="{FF2B5EF4-FFF2-40B4-BE49-F238E27FC236}">
                <a16:creationId xmlns:a16="http://schemas.microsoft.com/office/drawing/2014/main" id="{71031493-C9CF-AAA1-16B5-D385EF11BD54}"/>
              </a:ext>
            </a:extLst>
          </p:cNvPr>
          <p:cNvSpPr txBox="1"/>
          <p:nvPr/>
        </p:nvSpPr>
        <p:spPr>
          <a:xfrm>
            <a:off x="9309568" y="4491462"/>
            <a:ext cx="8361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lang="en-US" sz="1400" i="1"/>
              <a:t>Benign (0)</a:t>
            </a:r>
            <a:endParaRPr kumimoji="0" lang="en-US" sz="1600" i="1" u="none" strike="noStrike" cap="none" spc="0" normalizeH="0" baseline="0">
              <a:ln>
                <a:noFill/>
              </a:ln>
              <a:solidFill>
                <a:srgbClr val="000000"/>
              </a:solidFill>
              <a:effectLst/>
              <a:uFillTx/>
              <a:latin typeface="Calibri"/>
              <a:ea typeface="Calibri"/>
              <a:cs typeface="Calibri"/>
              <a:sym typeface="Calibri"/>
            </a:endParaRPr>
          </a:p>
        </p:txBody>
      </p:sp>
      <p:sp>
        <p:nvSpPr>
          <p:cNvPr id="6" name="TextBox 6">
            <a:extLst>
              <a:ext uri="{FF2B5EF4-FFF2-40B4-BE49-F238E27FC236}">
                <a16:creationId xmlns:a16="http://schemas.microsoft.com/office/drawing/2014/main" id="{E064E0C5-19C9-7696-7B1A-25CA6993A044}"/>
              </a:ext>
            </a:extLst>
          </p:cNvPr>
          <p:cNvSpPr txBox="1"/>
          <p:nvPr/>
        </p:nvSpPr>
        <p:spPr>
          <a:xfrm>
            <a:off x="7695729" y="3180658"/>
            <a:ext cx="6854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lang="en-US" sz="1800"/>
              <a:t>Actual</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 name="TextBox 7">
            <a:extLst>
              <a:ext uri="{FF2B5EF4-FFF2-40B4-BE49-F238E27FC236}">
                <a16:creationId xmlns:a16="http://schemas.microsoft.com/office/drawing/2014/main" id="{7B682746-B0CF-5B8F-0E2B-B1E7E8B548FC}"/>
              </a:ext>
            </a:extLst>
          </p:cNvPr>
          <p:cNvSpPr txBox="1"/>
          <p:nvPr/>
        </p:nvSpPr>
        <p:spPr>
          <a:xfrm>
            <a:off x="8368915" y="3757706"/>
            <a:ext cx="5844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a:ln>
                  <a:noFill/>
                </a:ln>
                <a:solidFill>
                  <a:srgbClr val="000000"/>
                </a:solidFill>
                <a:effectLst/>
                <a:uFillTx/>
                <a:latin typeface="Calibri"/>
                <a:ea typeface="Calibri"/>
                <a:cs typeface="Calibri"/>
                <a:sym typeface="Calibri"/>
              </a:rPr>
              <a:t>Evil (1)</a:t>
            </a:r>
          </a:p>
        </p:txBody>
      </p:sp>
      <p:sp>
        <p:nvSpPr>
          <p:cNvPr id="8" name="TextBox 8">
            <a:extLst>
              <a:ext uri="{FF2B5EF4-FFF2-40B4-BE49-F238E27FC236}">
                <a16:creationId xmlns:a16="http://schemas.microsoft.com/office/drawing/2014/main" id="{FA61BA9A-449E-E1B8-69AE-30DA70D7CEF0}"/>
              </a:ext>
            </a:extLst>
          </p:cNvPr>
          <p:cNvSpPr txBox="1"/>
          <p:nvPr/>
        </p:nvSpPr>
        <p:spPr>
          <a:xfrm>
            <a:off x="8146297" y="2690146"/>
            <a:ext cx="8361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lang="en-US" sz="1400" i="1"/>
              <a:t>Benign (0)</a:t>
            </a:r>
            <a:endParaRPr kumimoji="0" lang="en-US" sz="1600" i="1" u="none" strike="noStrike" cap="none" spc="0" normalizeH="0" baseline="0">
              <a:ln>
                <a:noFill/>
              </a:ln>
              <a:solidFill>
                <a:srgbClr val="000000"/>
              </a:solidFill>
              <a:effectLst/>
              <a:uFillTx/>
              <a:latin typeface="Calibri"/>
              <a:ea typeface="Calibri"/>
              <a:cs typeface="Calibri"/>
              <a:sym typeface="Calibri"/>
            </a:endParaRPr>
          </a:p>
        </p:txBody>
      </p:sp>
      <p:sp>
        <p:nvSpPr>
          <p:cNvPr id="9" name="TextBox 9">
            <a:extLst>
              <a:ext uri="{FF2B5EF4-FFF2-40B4-BE49-F238E27FC236}">
                <a16:creationId xmlns:a16="http://schemas.microsoft.com/office/drawing/2014/main" id="{9C755AEF-FD9F-CC1B-1784-D3BF7700AF93}"/>
              </a:ext>
            </a:extLst>
          </p:cNvPr>
          <p:cNvSpPr txBox="1"/>
          <p:nvPr/>
        </p:nvSpPr>
        <p:spPr>
          <a:xfrm>
            <a:off x="9918489" y="4799237"/>
            <a:ext cx="993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Calibri"/>
                <a:ea typeface="Calibri"/>
                <a:cs typeface="Calibri"/>
                <a:sym typeface="Calibri"/>
              </a:rPr>
              <a:t>Predicted</a:t>
            </a:r>
          </a:p>
        </p:txBody>
      </p:sp>
      <p:graphicFrame>
        <p:nvGraphicFramePr>
          <p:cNvPr id="10" name="Table 9">
            <a:extLst>
              <a:ext uri="{FF2B5EF4-FFF2-40B4-BE49-F238E27FC236}">
                <a16:creationId xmlns:a16="http://schemas.microsoft.com/office/drawing/2014/main" id="{09B4470A-215D-DCA5-C24E-0E7A0BCB7923}"/>
              </a:ext>
            </a:extLst>
          </p:cNvPr>
          <p:cNvGraphicFramePr>
            <a:graphicFrameLocks noGrp="1"/>
          </p:cNvGraphicFramePr>
          <p:nvPr>
            <p:extLst>
              <p:ext uri="{D42A27DB-BD31-4B8C-83A1-F6EECF244321}">
                <p14:modId xmlns:p14="http://schemas.microsoft.com/office/powerpoint/2010/main" val="2309336989"/>
              </p:ext>
            </p:extLst>
          </p:nvPr>
        </p:nvGraphicFramePr>
        <p:xfrm>
          <a:off x="9026638" y="2295107"/>
          <a:ext cx="2771730" cy="2177336"/>
        </p:xfrm>
        <a:graphic>
          <a:graphicData uri="http://schemas.openxmlformats.org/drawingml/2006/table">
            <a:tbl>
              <a:tblPr firstRow="1" bandRow="1">
                <a:tableStyleId>{5940675A-B579-460E-94D1-54222C63F5DA}</a:tableStyleId>
              </a:tblPr>
              <a:tblGrid>
                <a:gridCol w="1385865">
                  <a:extLst>
                    <a:ext uri="{9D8B030D-6E8A-4147-A177-3AD203B41FA5}">
                      <a16:colId xmlns:a16="http://schemas.microsoft.com/office/drawing/2014/main" val="4191274673"/>
                    </a:ext>
                  </a:extLst>
                </a:gridCol>
                <a:gridCol w="1385865">
                  <a:extLst>
                    <a:ext uri="{9D8B030D-6E8A-4147-A177-3AD203B41FA5}">
                      <a16:colId xmlns:a16="http://schemas.microsoft.com/office/drawing/2014/main" val="2250767105"/>
                    </a:ext>
                  </a:extLst>
                </a:gridCol>
              </a:tblGrid>
              <a:tr h="1088668">
                <a:tc>
                  <a:txBody>
                    <a:bodyPr/>
                    <a:lstStyle/>
                    <a:p>
                      <a:pPr algn="ctr"/>
                      <a:r>
                        <a:rPr lang="en-US">
                          <a:highlight>
                            <a:srgbClr val="FFFF00"/>
                          </a:highlight>
                        </a:rPr>
                        <a:t>TN = 3534</a:t>
                      </a:r>
                    </a:p>
                  </a:txBody>
                  <a:tcPr anchor="ctr"/>
                </a:tc>
                <a:tc>
                  <a:txBody>
                    <a:bodyPr/>
                    <a:lstStyle/>
                    <a:p>
                      <a:pPr algn="ctr"/>
                      <a:r>
                        <a:rPr lang="en-US"/>
                        <a:t>FP = 1416</a:t>
                      </a:r>
                    </a:p>
                  </a:txBody>
                  <a:tcPr anchor="ctr"/>
                </a:tc>
                <a:extLst>
                  <a:ext uri="{0D108BD9-81ED-4DB2-BD59-A6C34878D82A}">
                    <a16:rowId xmlns:a16="http://schemas.microsoft.com/office/drawing/2014/main" val="175191587"/>
                  </a:ext>
                </a:extLst>
              </a:tr>
              <a:tr h="1088668">
                <a:tc>
                  <a:txBody>
                    <a:bodyPr/>
                    <a:lstStyle/>
                    <a:p>
                      <a:pPr algn="ctr"/>
                      <a:r>
                        <a:rPr lang="en-US"/>
                        <a:t>FN = 0</a:t>
                      </a:r>
                    </a:p>
                  </a:txBody>
                  <a:tcPr anchor="ctr"/>
                </a:tc>
                <a:tc>
                  <a:txBody>
                    <a:bodyPr/>
                    <a:lstStyle/>
                    <a:p>
                      <a:pPr algn="ctr"/>
                      <a:r>
                        <a:rPr lang="en-US">
                          <a:highlight>
                            <a:srgbClr val="FFFF00"/>
                          </a:highlight>
                        </a:rPr>
                        <a:t>TP = 50</a:t>
                      </a:r>
                    </a:p>
                  </a:txBody>
                  <a:tcPr anchor="ctr"/>
                </a:tc>
                <a:extLst>
                  <a:ext uri="{0D108BD9-81ED-4DB2-BD59-A6C34878D82A}">
                    <a16:rowId xmlns:a16="http://schemas.microsoft.com/office/drawing/2014/main" val="1909084124"/>
                  </a:ext>
                </a:extLst>
              </a:tr>
            </a:tbl>
          </a:graphicData>
        </a:graphic>
      </p:graphicFrame>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33620695-769A-08C7-36A2-BDCEBB1F46D4}"/>
                  </a:ext>
                </a:extLst>
              </p:cNvPr>
              <p:cNvGraphicFramePr>
                <a:graphicFrameLocks noGrp="1"/>
              </p:cNvGraphicFramePr>
              <p:nvPr>
                <p:extLst>
                  <p:ext uri="{D42A27DB-BD31-4B8C-83A1-F6EECF244321}">
                    <p14:modId xmlns:p14="http://schemas.microsoft.com/office/powerpoint/2010/main" val="3205399045"/>
                  </p:ext>
                </p:extLst>
              </p:nvPr>
            </p:nvGraphicFramePr>
            <p:xfrm>
              <a:off x="739388" y="1438102"/>
              <a:ext cx="6721109" cy="3583567"/>
            </p:xfrm>
            <a:graphic>
              <a:graphicData uri="http://schemas.openxmlformats.org/drawingml/2006/table">
                <a:tbl>
                  <a:tblPr firstRow="1" bandRow="1">
                    <a:tableStyleId>{5C22544A-7EE6-4342-B048-85BDC9FD1C3A}</a:tableStyleId>
                  </a:tblPr>
                  <a:tblGrid>
                    <a:gridCol w="1297186">
                      <a:extLst>
                        <a:ext uri="{9D8B030D-6E8A-4147-A177-3AD203B41FA5}">
                          <a16:colId xmlns:a16="http://schemas.microsoft.com/office/drawing/2014/main" val="1530220662"/>
                        </a:ext>
                      </a:extLst>
                    </a:gridCol>
                    <a:gridCol w="2646219">
                      <a:extLst>
                        <a:ext uri="{9D8B030D-6E8A-4147-A177-3AD203B41FA5}">
                          <a16:colId xmlns:a16="http://schemas.microsoft.com/office/drawing/2014/main" val="3589838597"/>
                        </a:ext>
                      </a:extLst>
                    </a:gridCol>
                    <a:gridCol w="2777704">
                      <a:extLst>
                        <a:ext uri="{9D8B030D-6E8A-4147-A177-3AD203B41FA5}">
                          <a16:colId xmlns:a16="http://schemas.microsoft.com/office/drawing/2014/main" val="3857771171"/>
                        </a:ext>
                      </a:extLst>
                    </a:gridCol>
                  </a:tblGrid>
                  <a:tr h="413647">
                    <a:tc>
                      <a:txBody>
                        <a:bodyPr/>
                        <a:lstStyle/>
                        <a:p>
                          <a:pPr algn="l"/>
                          <a:r>
                            <a:rPr lang="en-US" sz="1600"/>
                            <a:t>Metric</a:t>
                          </a:r>
                        </a:p>
                      </a:txBody>
                      <a:tcPr marL="121920" marR="121920" marT="60960" marB="60960" anchor="ctr"/>
                    </a:tc>
                    <a:tc>
                      <a:txBody>
                        <a:bodyPr/>
                        <a:lstStyle/>
                        <a:p>
                          <a:pPr algn="l"/>
                          <a:r>
                            <a:rPr lang="en-US" sz="1600"/>
                            <a:t>What it measures</a:t>
                          </a:r>
                        </a:p>
                      </a:txBody>
                      <a:tcPr marL="121920" marR="121920" marT="60960" marB="60960" anchor="ctr"/>
                    </a:tc>
                    <a:tc>
                      <a:txBody>
                        <a:bodyPr/>
                        <a:lstStyle/>
                        <a:p>
                          <a:pPr algn="l"/>
                          <a:r>
                            <a:rPr lang="en-US" sz="1600"/>
                            <a:t>Formula</a:t>
                          </a:r>
                        </a:p>
                      </a:txBody>
                      <a:tcPr marL="121920" marR="121920" marT="60960" marB="60960" anchor="ctr"/>
                    </a:tc>
                    <a:extLst>
                      <a:ext uri="{0D108BD9-81ED-4DB2-BD59-A6C34878D82A}">
                        <a16:rowId xmlns:a16="http://schemas.microsoft.com/office/drawing/2014/main" val="3901067853"/>
                      </a:ext>
                    </a:extLst>
                  </a:tr>
                  <a:tr h="609600">
                    <a:tc>
                      <a:txBody>
                        <a:bodyPr/>
                        <a:lstStyle/>
                        <a:p>
                          <a:pPr algn="l"/>
                          <a:r>
                            <a:rPr lang="en-US" sz="1600">
                              <a:highlight>
                                <a:srgbClr val="FFFF00"/>
                              </a:highlight>
                            </a:rPr>
                            <a:t>Accuracy</a:t>
                          </a:r>
                        </a:p>
                      </a:txBody>
                      <a:tcPr marL="121920" marR="121920" marT="60960" marB="60960" anchor="ctr"/>
                    </a:tc>
                    <a:tc>
                      <a:txBody>
                        <a:bodyPr/>
                        <a:lstStyle/>
                        <a:p>
                          <a:pPr algn="l"/>
                          <a:r>
                            <a:rPr lang="en-US" sz="1600"/>
                            <a:t>How often is the algorithm correct?</a:t>
                          </a:r>
                        </a:p>
                      </a:txBody>
                      <a:tcPr marL="121920" marR="121920" marT="60960" marB="60960" anchor="ctr"/>
                    </a:tc>
                    <a:tc>
                      <a:txBody>
                        <a:bodyPr/>
                        <a:lstStyle/>
                        <a:p>
                          <a:pPr algn="l"/>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𝑇𝑁</m:t>
                                    </m:r>
                                    <m:r>
                                      <a:rPr lang="en-US" sz="1600" b="0" i="1" smtClean="0">
                                        <a:latin typeface="Cambria Math" panose="02040503050406030204" pitchFamily="18" charset="0"/>
                                      </a:rPr>
                                      <m:t>+</m:t>
                                    </m:r>
                                    <m:r>
                                      <a:rPr lang="en-US" sz="1600" b="0" i="1" smtClean="0">
                                        <a:latin typeface="Cambria Math" panose="02040503050406030204" pitchFamily="18" charset="0"/>
                                      </a:rPr>
                                      <m:t>𝑇𝑃</m:t>
                                    </m:r>
                                  </m:num>
                                  <m:den>
                                    <m:r>
                                      <a:rPr lang="en-US" sz="1600" b="0" i="1" smtClean="0">
                                        <a:latin typeface="Cambria Math" panose="02040503050406030204" pitchFamily="18" charset="0"/>
                                      </a:rPr>
                                      <m:t>𝑇𝑁</m:t>
                                    </m:r>
                                    <m:r>
                                      <a:rPr lang="en-US" sz="1600" b="0" i="1" smtClean="0">
                                        <a:latin typeface="Cambria Math" panose="02040503050406030204" pitchFamily="18" charset="0"/>
                                      </a:rPr>
                                      <m:t>+</m:t>
                                    </m:r>
                                    <m:r>
                                      <a:rPr lang="en-US" sz="1600" b="0" i="1" smtClean="0">
                                        <a:latin typeface="Cambria Math" panose="02040503050406030204" pitchFamily="18" charset="0"/>
                                      </a:rPr>
                                      <m:t>𝑇𝑃</m:t>
                                    </m:r>
                                    <m:r>
                                      <a:rPr lang="en-US" sz="1600" b="0" i="1" smtClean="0">
                                        <a:latin typeface="Cambria Math" panose="02040503050406030204" pitchFamily="18" charset="0"/>
                                      </a:rPr>
                                      <m:t>+</m:t>
                                    </m:r>
                                    <m:r>
                                      <a:rPr lang="en-US" sz="1600" b="0" i="1" smtClean="0">
                                        <a:latin typeface="Cambria Math" panose="02040503050406030204" pitchFamily="18" charset="0"/>
                                      </a:rPr>
                                      <m:t>𝐹𝑁</m:t>
                                    </m:r>
                                    <m:r>
                                      <a:rPr lang="en-US" sz="1600" b="0" i="1" smtClean="0">
                                        <a:latin typeface="Cambria Math" panose="02040503050406030204" pitchFamily="18" charset="0"/>
                                      </a:rPr>
                                      <m:t>+</m:t>
                                    </m:r>
                                    <m:r>
                                      <a:rPr lang="en-US" sz="1600" b="0" i="1" smtClean="0">
                                        <a:latin typeface="Cambria Math" panose="02040503050406030204" pitchFamily="18" charset="0"/>
                                      </a:rPr>
                                      <m:t>𝐹𝑃</m:t>
                                    </m:r>
                                  </m:den>
                                </m:f>
                                <m:r>
                                  <a:rPr lang="en-US" sz="1600" b="0" i="1" smtClean="0">
                                    <a:latin typeface="Cambria Math" panose="02040503050406030204" pitchFamily="18" charset="0"/>
                                  </a:rPr>
                                  <m:t>=</m:t>
                                </m:r>
                                <m:r>
                                  <a:rPr lang="en-US" sz="1600" b="0" i="1" smtClean="0">
                                    <a:highlight>
                                      <a:srgbClr val="FFFF00"/>
                                    </a:highlight>
                                    <a:latin typeface="Cambria Math" panose="02040503050406030204" pitchFamily="18" charset="0"/>
                                  </a:rPr>
                                  <m:t>0.71</m:t>
                                </m:r>
                              </m:oMath>
                            </m:oMathPara>
                          </a14:m>
                          <a:endParaRPr lang="en-US" sz="1600" b="0">
                            <a:highlight>
                              <a:srgbClr val="FFFF00"/>
                            </a:highlight>
                          </a:endParaRPr>
                        </a:p>
                      </a:txBody>
                      <a:tcPr marL="121920" marR="121920" marT="60960" marB="60960" anchor="ctr"/>
                    </a:tc>
                    <a:extLst>
                      <a:ext uri="{0D108BD9-81ED-4DB2-BD59-A6C34878D82A}">
                        <a16:rowId xmlns:a16="http://schemas.microsoft.com/office/drawing/2014/main" val="4294303361"/>
                      </a:ext>
                    </a:extLst>
                  </a:tr>
                  <a:tr h="609600">
                    <a:tc>
                      <a:txBody>
                        <a:bodyPr/>
                        <a:lstStyle/>
                        <a:p>
                          <a:pPr algn="l"/>
                          <a:r>
                            <a:rPr lang="en-US" sz="1600"/>
                            <a:t>Precision</a:t>
                          </a:r>
                        </a:p>
                      </a:txBody>
                      <a:tcPr marL="121920" marR="121920" marT="60960" marB="60960" anchor="ctr"/>
                    </a:tc>
                    <a:tc>
                      <a:txBody>
                        <a:bodyPr/>
                        <a:lstStyle/>
                        <a:p>
                          <a:pPr lvl="0" algn="l">
                            <a:buNone/>
                          </a:pPr>
                          <a:r>
                            <a:rPr lang="en-US" sz="1600" b="0" i="0" u="none" strike="noStrike" noProof="0">
                              <a:solidFill>
                                <a:srgbClr val="000000"/>
                              </a:solidFill>
                              <a:latin typeface="Open Sans"/>
                            </a:rPr>
                            <a:t>Of the “yes” values that were predicted, how many are actually ”yes”?</a:t>
                          </a:r>
                          <a:endParaRPr lang="en-US"/>
                        </a:p>
                      </a:txBody>
                      <a:tcPr marL="121920" marR="121920" marT="60960" marB="60960" anchor="ctr"/>
                    </a:tc>
                    <a:tc>
                      <a:txBody>
                        <a:bodyPr/>
                        <a:lstStyle/>
                        <a:p>
                          <a:pPr lvl="0" algn="l">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𝑇𝑃</m:t>
                                    </m:r>
                                  </m:num>
                                  <m:den>
                                    <m:r>
                                      <a:rPr lang="en-US" sz="1800" b="0" i="1" smtClean="0">
                                        <a:latin typeface="Cambria Math" panose="02040503050406030204" pitchFamily="18" charset="0"/>
                                      </a:rPr>
                                      <m:t>𝑇𝑃</m:t>
                                    </m:r>
                                    <m:r>
                                      <a:rPr lang="en-US" sz="1800" b="0" i="1" smtClean="0">
                                        <a:latin typeface="Cambria Math" panose="02040503050406030204" pitchFamily="18" charset="0"/>
                                      </a:rPr>
                                      <m:t>+</m:t>
                                    </m:r>
                                    <m:r>
                                      <a:rPr lang="en-US" sz="1800" b="0" i="1" smtClean="0">
                                        <a:latin typeface="Cambria Math" panose="02040503050406030204" pitchFamily="18" charset="0"/>
                                      </a:rPr>
                                      <m:t>𝐹𝑃</m:t>
                                    </m:r>
                                  </m:den>
                                </m:f>
                                <m:r>
                                  <a:rPr lang="en-US" sz="1800" b="0" i="1" smtClean="0">
                                    <a:latin typeface="Cambria Math" panose="02040503050406030204" pitchFamily="18" charset="0"/>
                                  </a:rPr>
                                  <m:t>=0.03</m:t>
                                </m:r>
                              </m:oMath>
                            </m:oMathPara>
                          </a14:m>
                          <a:endParaRPr lang="en-US"/>
                        </a:p>
                      </a:txBody>
                      <a:tcPr marL="121920" marR="121920" marT="60960" marB="60960" anchor="ctr"/>
                    </a:tc>
                    <a:extLst>
                      <a:ext uri="{0D108BD9-81ED-4DB2-BD59-A6C34878D82A}">
                        <a16:rowId xmlns:a16="http://schemas.microsoft.com/office/drawing/2014/main" val="2211349454"/>
                      </a:ext>
                    </a:extLst>
                  </a:tr>
                  <a:tr h="609600">
                    <a:tc>
                      <a:txBody>
                        <a:bodyPr/>
                        <a:lstStyle/>
                        <a:p>
                          <a:pPr algn="l"/>
                          <a:r>
                            <a:rPr lang="en-US" sz="1600"/>
                            <a:t>Recall / Sensitivity</a:t>
                          </a:r>
                        </a:p>
                      </a:txBody>
                      <a:tcPr marL="121920" marR="121920" marT="60960" marB="60960" anchor="ctr"/>
                    </a:tc>
                    <a:tc>
                      <a:txBody>
                        <a:bodyPr/>
                        <a:lstStyle/>
                        <a:p>
                          <a:pPr lvl="0" algn="l">
                            <a:buNone/>
                          </a:pPr>
                          <a:r>
                            <a:rPr lang="en-US" sz="1600"/>
                            <a:t>Of the "yes" values in the data, how many were predicted as "yes"?</a:t>
                          </a:r>
                        </a:p>
                      </a:txBody>
                      <a:tcPr marL="121920" marR="121920" marT="60960" marB="60960" anchor="ctr"/>
                    </a:tc>
                    <a:tc>
                      <a:txBody>
                        <a:bodyPr/>
                        <a:lstStyle/>
                        <a:p>
                          <a:pPr lvl="0" algn="l">
                            <a:buNone/>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𝑇𝑃</m:t>
                                    </m:r>
                                  </m:num>
                                  <m:den>
                                    <m:r>
                                      <a:rPr lang="en-US" sz="1600" b="0" i="1" smtClean="0">
                                        <a:latin typeface="Cambria Math" panose="02040503050406030204" pitchFamily="18" charset="0"/>
                                      </a:rPr>
                                      <m:t>𝑇𝑃</m:t>
                                    </m:r>
                                    <m:r>
                                      <a:rPr lang="en-US" sz="1600" b="0" i="1" smtClean="0">
                                        <a:latin typeface="Cambria Math" panose="02040503050406030204" pitchFamily="18" charset="0"/>
                                      </a:rPr>
                                      <m:t>+</m:t>
                                    </m:r>
                                    <m:r>
                                      <a:rPr lang="en-US" sz="1600" b="0" i="1" smtClean="0">
                                        <a:latin typeface="Cambria Math" panose="02040503050406030204" pitchFamily="18" charset="0"/>
                                      </a:rPr>
                                      <m:t>𝐹𝑁</m:t>
                                    </m:r>
                                  </m:den>
                                </m:f>
                                <m:r>
                                  <a:rPr lang="en-US" sz="1600" b="0" i="1" smtClean="0">
                                    <a:latin typeface="Cambria Math" panose="02040503050406030204" pitchFamily="18" charset="0"/>
                                  </a:rPr>
                                  <m:t>=1.0</m:t>
                                </m:r>
                              </m:oMath>
                            </m:oMathPara>
                          </a14:m>
                          <a:endParaRPr lang="en-US" sz="1600"/>
                        </a:p>
                      </a:txBody>
                      <a:tcPr marL="121920" marR="121920" marT="60960" marB="60960" anchor="ctr"/>
                    </a:tc>
                    <a:extLst>
                      <a:ext uri="{0D108BD9-81ED-4DB2-BD59-A6C34878D82A}">
                        <a16:rowId xmlns:a16="http://schemas.microsoft.com/office/drawing/2014/main" val="3253645290"/>
                      </a:ext>
                    </a:extLst>
                  </a:tr>
                  <a:tr h="853440">
                    <a:tc>
                      <a:txBody>
                        <a:bodyPr/>
                        <a:lstStyle/>
                        <a:p>
                          <a:pPr algn="l"/>
                          <a:r>
                            <a:rPr lang="en-US" sz="1600"/>
                            <a:t>Specificity</a:t>
                          </a:r>
                        </a:p>
                      </a:txBody>
                      <a:tcPr marL="121920" marR="121920" marT="60960" marB="60960" anchor="ctr"/>
                    </a:tc>
                    <a:tc>
                      <a:txBody>
                        <a:bodyPr/>
                        <a:lstStyle/>
                        <a:p>
                          <a:pPr algn="l"/>
                          <a:r>
                            <a:rPr lang="en-US" sz="1600"/>
                            <a:t>Of the “no” values in the data, how many are predicted ”no”?</a:t>
                          </a:r>
                        </a:p>
                      </a:txBody>
                      <a:tcPr marL="121920" marR="121920" marT="60960" marB="60960" anchor="ctr"/>
                    </a:tc>
                    <a:tc>
                      <a:txBody>
                        <a:bodyPr/>
                        <a:lstStyle/>
                        <a:p>
                          <a:pPr algn="l"/>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𝑇𝑁</m:t>
                                    </m:r>
                                  </m:num>
                                  <m:den>
                                    <m:r>
                                      <a:rPr lang="en-US" sz="1600" b="0" i="1" smtClean="0">
                                        <a:latin typeface="Cambria Math" panose="02040503050406030204" pitchFamily="18" charset="0"/>
                                      </a:rPr>
                                      <m:t>𝑇𝑁</m:t>
                                    </m:r>
                                    <m:r>
                                      <a:rPr lang="en-US" sz="1600" b="0" i="1" smtClean="0">
                                        <a:latin typeface="Cambria Math" panose="02040503050406030204" pitchFamily="18" charset="0"/>
                                      </a:rPr>
                                      <m:t>+</m:t>
                                    </m:r>
                                    <m:r>
                                      <a:rPr lang="en-US" sz="1600" b="0" i="1" smtClean="0">
                                        <a:latin typeface="Cambria Math" panose="02040503050406030204" pitchFamily="18" charset="0"/>
                                      </a:rPr>
                                      <m:t>𝐹𝑃</m:t>
                                    </m:r>
                                  </m:den>
                                </m:f>
                                <m:r>
                                  <a:rPr lang="en-US" sz="1600" b="0" i="1" smtClean="0">
                                    <a:latin typeface="Cambria Math" panose="02040503050406030204" pitchFamily="18" charset="0"/>
                                  </a:rPr>
                                  <m:t>=0.71 </m:t>
                                </m:r>
                              </m:oMath>
                            </m:oMathPara>
                          </a14:m>
                          <a:endParaRPr lang="en-US" sz="1600"/>
                        </a:p>
                      </a:txBody>
                      <a:tcPr marL="121920" marR="121920" marT="60960" marB="60960" anchor="ctr"/>
                    </a:tc>
                    <a:extLst>
                      <a:ext uri="{0D108BD9-81ED-4DB2-BD59-A6C34878D82A}">
                        <a16:rowId xmlns:a16="http://schemas.microsoft.com/office/drawing/2014/main" val="2567484899"/>
                      </a:ext>
                    </a:extLst>
                  </a:tr>
                </a:tbl>
              </a:graphicData>
            </a:graphic>
          </p:graphicFrame>
        </mc:Choice>
        <mc:Fallback xmlns="">
          <p:graphicFrame>
            <p:nvGraphicFramePr>
              <p:cNvPr id="11" name="Table 10">
                <a:extLst>
                  <a:ext uri="{FF2B5EF4-FFF2-40B4-BE49-F238E27FC236}">
                    <a16:creationId xmlns:a16="http://schemas.microsoft.com/office/drawing/2014/main" id="{33620695-769A-08C7-36A2-BDCEBB1F46D4}"/>
                  </a:ext>
                </a:extLst>
              </p:cNvPr>
              <p:cNvGraphicFramePr>
                <a:graphicFrameLocks noGrp="1"/>
              </p:cNvGraphicFramePr>
              <p:nvPr>
                <p:extLst>
                  <p:ext uri="{D42A27DB-BD31-4B8C-83A1-F6EECF244321}">
                    <p14:modId xmlns:p14="http://schemas.microsoft.com/office/powerpoint/2010/main" val="3205399045"/>
                  </p:ext>
                </p:extLst>
              </p:nvPr>
            </p:nvGraphicFramePr>
            <p:xfrm>
              <a:off x="739388" y="1438102"/>
              <a:ext cx="6721109" cy="3583567"/>
            </p:xfrm>
            <a:graphic>
              <a:graphicData uri="http://schemas.openxmlformats.org/drawingml/2006/table">
                <a:tbl>
                  <a:tblPr firstRow="1" bandRow="1">
                    <a:tableStyleId>{5C22544A-7EE6-4342-B048-85BDC9FD1C3A}</a:tableStyleId>
                  </a:tblPr>
                  <a:tblGrid>
                    <a:gridCol w="1297186">
                      <a:extLst>
                        <a:ext uri="{9D8B030D-6E8A-4147-A177-3AD203B41FA5}">
                          <a16:colId xmlns:a16="http://schemas.microsoft.com/office/drawing/2014/main" val="1530220662"/>
                        </a:ext>
                      </a:extLst>
                    </a:gridCol>
                    <a:gridCol w="2646219">
                      <a:extLst>
                        <a:ext uri="{9D8B030D-6E8A-4147-A177-3AD203B41FA5}">
                          <a16:colId xmlns:a16="http://schemas.microsoft.com/office/drawing/2014/main" val="3589838597"/>
                        </a:ext>
                      </a:extLst>
                    </a:gridCol>
                    <a:gridCol w="2777704">
                      <a:extLst>
                        <a:ext uri="{9D8B030D-6E8A-4147-A177-3AD203B41FA5}">
                          <a16:colId xmlns:a16="http://schemas.microsoft.com/office/drawing/2014/main" val="3857771171"/>
                        </a:ext>
                      </a:extLst>
                    </a:gridCol>
                  </a:tblGrid>
                  <a:tr h="413647">
                    <a:tc>
                      <a:txBody>
                        <a:bodyPr/>
                        <a:lstStyle/>
                        <a:p>
                          <a:pPr algn="l"/>
                          <a:r>
                            <a:rPr lang="en-US" sz="1600"/>
                            <a:t>Metric</a:t>
                          </a:r>
                        </a:p>
                      </a:txBody>
                      <a:tcPr marL="121920" marR="121920" marT="60960" marB="60960" anchor="ctr"/>
                    </a:tc>
                    <a:tc>
                      <a:txBody>
                        <a:bodyPr/>
                        <a:lstStyle/>
                        <a:p>
                          <a:pPr algn="l"/>
                          <a:r>
                            <a:rPr lang="en-US" sz="1600"/>
                            <a:t>What it measures</a:t>
                          </a:r>
                        </a:p>
                      </a:txBody>
                      <a:tcPr marL="121920" marR="121920" marT="60960" marB="60960" anchor="ctr"/>
                    </a:tc>
                    <a:tc>
                      <a:txBody>
                        <a:bodyPr/>
                        <a:lstStyle/>
                        <a:p>
                          <a:pPr algn="l"/>
                          <a:r>
                            <a:rPr lang="en-US" sz="1600"/>
                            <a:t>Formula</a:t>
                          </a:r>
                        </a:p>
                      </a:txBody>
                      <a:tcPr marL="121920" marR="121920" marT="60960" marB="60960" anchor="ctr"/>
                    </a:tc>
                    <a:extLst>
                      <a:ext uri="{0D108BD9-81ED-4DB2-BD59-A6C34878D82A}">
                        <a16:rowId xmlns:a16="http://schemas.microsoft.com/office/drawing/2014/main" val="3901067853"/>
                      </a:ext>
                    </a:extLst>
                  </a:tr>
                  <a:tr h="609600">
                    <a:tc>
                      <a:txBody>
                        <a:bodyPr/>
                        <a:lstStyle/>
                        <a:p>
                          <a:pPr algn="l"/>
                          <a:r>
                            <a:rPr lang="en-US" sz="1600">
                              <a:highlight>
                                <a:srgbClr val="FFFF00"/>
                              </a:highlight>
                            </a:rPr>
                            <a:t>Accuracy</a:t>
                          </a:r>
                        </a:p>
                      </a:txBody>
                      <a:tcPr marL="121920" marR="121920" marT="60960" marB="60960" anchor="ctr"/>
                    </a:tc>
                    <a:tc>
                      <a:txBody>
                        <a:bodyPr/>
                        <a:lstStyle/>
                        <a:p>
                          <a:pPr algn="l"/>
                          <a:r>
                            <a:rPr lang="en-US" sz="1600"/>
                            <a:t>How often is the algorithm correct?</a:t>
                          </a:r>
                        </a:p>
                      </a:txBody>
                      <a:tcPr marL="121920" marR="121920" marT="60960" marB="60960" anchor="ctr"/>
                    </a:tc>
                    <a:tc>
                      <a:txBody>
                        <a:bodyPr/>
                        <a:lstStyle/>
                        <a:p>
                          <a:endParaRPr lang="en-US"/>
                        </a:p>
                      </a:txBody>
                      <a:tcPr marL="121920" marR="121920" marT="60960" marB="60960" anchor="ctr">
                        <a:blipFill>
                          <a:blip r:embed="rId4"/>
                          <a:stretch>
                            <a:fillRect l="-142105" t="-69000" r="-1096" b="-431000"/>
                          </a:stretch>
                        </a:blipFill>
                      </a:tcPr>
                    </a:tc>
                    <a:extLst>
                      <a:ext uri="{0D108BD9-81ED-4DB2-BD59-A6C34878D82A}">
                        <a16:rowId xmlns:a16="http://schemas.microsoft.com/office/drawing/2014/main" val="4294303361"/>
                      </a:ext>
                    </a:extLst>
                  </a:tr>
                  <a:tr h="853440">
                    <a:tc>
                      <a:txBody>
                        <a:bodyPr/>
                        <a:lstStyle/>
                        <a:p>
                          <a:pPr algn="l"/>
                          <a:r>
                            <a:rPr lang="en-US" sz="1600"/>
                            <a:t>Precision</a:t>
                          </a:r>
                        </a:p>
                      </a:txBody>
                      <a:tcPr marL="121920" marR="121920" marT="60960" marB="60960" anchor="ctr"/>
                    </a:tc>
                    <a:tc>
                      <a:txBody>
                        <a:bodyPr/>
                        <a:lstStyle/>
                        <a:p>
                          <a:pPr lvl="0" algn="l">
                            <a:buNone/>
                          </a:pPr>
                          <a:r>
                            <a:rPr lang="en-US" sz="1600" b="0" i="0" u="none" strike="noStrike" noProof="0">
                              <a:solidFill>
                                <a:srgbClr val="000000"/>
                              </a:solidFill>
                              <a:latin typeface="Open Sans"/>
                            </a:rPr>
                            <a:t>Of the “yes” values that were predicted, how many are actually ”yes”?</a:t>
                          </a:r>
                          <a:endParaRPr lang="en-US"/>
                        </a:p>
                      </a:txBody>
                      <a:tcPr marL="121920" marR="121920" marT="60960" marB="60960" anchor="ctr"/>
                    </a:tc>
                    <a:tc>
                      <a:txBody>
                        <a:bodyPr/>
                        <a:lstStyle/>
                        <a:p>
                          <a:endParaRPr lang="en-US"/>
                        </a:p>
                      </a:txBody>
                      <a:tcPr marL="121920" marR="121920" marT="60960" marB="60960" anchor="ctr">
                        <a:blipFill>
                          <a:blip r:embed="rId4"/>
                          <a:stretch>
                            <a:fillRect l="-142105" t="-120714" r="-1096" b="-207857"/>
                          </a:stretch>
                        </a:blipFill>
                      </a:tcPr>
                    </a:tc>
                    <a:extLst>
                      <a:ext uri="{0D108BD9-81ED-4DB2-BD59-A6C34878D82A}">
                        <a16:rowId xmlns:a16="http://schemas.microsoft.com/office/drawing/2014/main" val="2211349454"/>
                      </a:ext>
                    </a:extLst>
                  </a:tr>
                  <a:tr h="853440">
                    <a:tc>
                      <a:txBody>
                        <a:bodyPr/>
                        <a:lstStyle/>
                        <a:p>
                          <a:pPr algn="l"/>
                          <a:r>
                            <a:rPr lang="en-US" sz="1600"/>
                            <a:t>Recall / Sensitivity</a:t>
                          </a:r>
                        </a:p>
                      </a:txBody>
                      <a:tcPr marL="121920" marR="121920" marT="60960" marB="60960" anchor="ctr"/>
                    </a:tc>
                    <a:tc>
                      <a:txBody>
                        <a:bodyPr/>
                        <a:lstStyle/>
                        <a:p>
                          <a:pPr lvl="0" algn="l">
                            <a:buNone/>
                          </a:pPr>
                          <a:r>
                            <a:rPr lang="en-US" sz="1600"/>
                            <a:t>Of the "yes" values in the data, how many were predicted as "yes"?</a:t>
                          </a:r>
                        </a:p>
                      </a:txBody>
                      <a:tcPr marL="121920" marR="121920" marT="60960" marB="60960" anchor="ctr"/>
                    </a:tc>
                    <a:tc>
                      <a:txBody>
                        <a:bodyPr/>
                        <a:lstStyle/>
                        <a:p>
                          <a:endParaRPr lang="en-US"/>
                        </a:p>
                      </a:txBody>
                      <a:tcPr marL="121920" marR="121920" marT="60960" marB="60960" anchor="ctr">
                        <a:blipFill>
                          <a:blip r:embed="rId4"/>
                          <a:stretch>
                            <a:fillRect l="-142105" t="-219149" r="-1096" b="-106383"/>
                          </a:stretch>
                        </a:blipFill>
                      </a:tcPr>
                    </a:tc>
                    <a:extLst>
                      <a:ext uri="{0D108BD9-81ED-4DB2-BD59-A6C34878D82A}">
                        <a16:rowId xmlns:a16="http://schemas.microsoft.com/office/drawing/2014/main" val="3253645290"/>
                      </a:ext>
                    </a:extLst>
                  </a:tr>
                  <a:tr h="853440">
                    <a:tc>
                      <a:txBody>
                        <a:bodyPr/>
                        <a:lstStyle/>
                        <a:p>
                          <a:pPr algn="l"/>
                          <a:r>
                            <a:rPr lang="en-US" sz="1600"/>
                            <a:t>Specificity</a:t>
                          </a:r>
                        </a:p>
                      </a:txBody>
                      <a:tcPr marL="121920" marR="121920" marT="60960" marB="60960" anchor="ctr"/>
                    </a:tc>
                    <a:tc>
                      <a:txBody>
                        <a:bodyPr/>
                        <a:lstStyle/>
                        <a:p>
                          <a:pPr algn="l"/>
                          <a:r>
                            <a:rPr lang="en-US" sz="1600"/>
                            <a:t>Of the “no” values in the data, how many are predicted ”no”?</a:t>
                          </a:r>
                        </a:p>
                      </a:txBody>
                      <a:tcPr marL="121920" marR="121920" marT="60960" marB="60960" anchor="ctr"/>
                    </a:tc>
                    <a:tc>
                      <a:txBody>
                        <a:bodyPr/>
                        <a:lstStyle/>
                        <a:p>
                          <a:endParaRPr lang="en-US"/>
                        </a:p>
                      </a:txBody>
                      <a:tcPr marL="121920" marR="121920" marT="60960" marB="60960" anchor="ctr">
                        <a:blipFill>
                          <a:blip r:embed="rId4"/>
                          <a:stretch>
                            <a:fillRect l="-142105" t="-321429" r="-1096" b="-7143"/>
                          </a:stretch>
                        </a:blipFill>
                      </a:tcPr>
                    </a:tc>
                    <a:extLst>
                      <a:ext uri="{0D108BD9-81ED-4DB2-BD59-A6C34878D82A}">
                        <a16:rowId xmlns:a16="http://schemas.microsoft.com/office/drawing/2014/main" val="2567484899"/>
                      </a:ext>
                    </a:extLst>
                  </a:tr>
                </a:tbl>
              </a:graphicData>
            </a:graphic>
          </p:graphicFrame>
        </mc:Fallback>
      </mc:AlternateContent>
    </p:spTree>
    <p:extLst>
      <p:ext uri="{BB962C8B-B14F-4D97-AF65-F5344CB8AC3E}">
        <p14:creationId xmlns:p14="http://schemas.microsoft.com/office/powerpoint/2010/main" val="2829749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CA860-2A82-4F24-B13B-CDCE0E837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B18FB-38F4-4E7B-47F7-B803A70CCD46}"/>
              </a:ext>
            </a:extLst>
          </p:cNvPr>
          <p:cNvSpPr>
            <a:spLocks noGrp="1"/>
          </p:cNvSpPr>
          <p:nvPr>
            <p:ph type="title"/>
          </p:nvPr>
        </p:nvSpPr>
        <p:spPr/>
        <p:txBody>
          <a:bodyPr/>
          <a:lstStyle/>
          <a:p>
            <a:r>
              <a:rPr lang="en-US"/>
              <a:t>Data Science Lifecycle Revisited</a:t>
            </a:r>
          </a:p>
        </p:txBody>
      </p:sp>
      <p:pic>
        <p:nvPicPr>
          <p:cNvPr id="3" name="Content Placeholder 24">
            <a:extLst>
              <a:ext uri="{FF2B5EF4-FFF2-40B4-BE49-F238E27FC236}">
                <a16:creationId xmlns:a16="http://schemas.microsoft.com/office/drawing/2014/main" id="{2B463769-33E1-28CB-436C-2B0A68D70A97}"/>
              </a:ext>
            </a:extLst>
          </p:cNvPr>
          <p:cNvPicPr>
            <a:picLocks noChangeAspect="1"/>
          </p:cNvPicPr>
          <p:nvPr/>
        </p:nvPicPr>
        <p:blipFill>
          <a:blip r:embed="rId3"/>
          <a:stretch>
            <a:fillRect/>
          </a:stretch>
        </p:blipFill>
        <p:spPr>
          <a:xfrm>
            <a:off x="2164736" y="1681385"/>
            <a:ext cx="7862527" cy="3860989"/>
          </a:xfrm>
          <a:prstGeom prst="rect">
            <a:avLst/>
          </a:prstGeom>
        </p:spPr>
      </p:pic>
      <p:sp>
        <p:nvSpPr>
          <p:cNvPr id="5" name="Rectangle 4">
            <a:extLst>
              <a:ext uri="{FF2B5EF4-FFF2-40B4-BE49-F238E27FC236}">
                <a16:creationId xmlns:a16="http://schemas.microsoft.com/office/drawing/2014/main" id="{80E04115-A431-6AEC-4D1A-EAC80778B612}"/>
              </a:ext>
            </a:extLst>
          </p:cNvPr>
          <p:cNvSpPr/>
          <p:nvPr/>
        </p:nvSpPr>
        <p:spPr>
          <a:xfrm>
            <a:off x="2327564" y="2507673"/>
            <a:ext cx="1856509" cy="559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rPr>
              <a:t>Build anomaly detector for malicious traffic</a:t>
            </a:r>
          </a:p>
        </p:txBody>
      </p:sp>
      <p:sp>
        <p:nvSpPr>
          <p:cNvPr id="6" name="Rectangle 5">
            <a:extLst>
              <a:ext uri="{FF2B5EF4-FFF2-40B4-BE49-F238E27FC236}">
                <a16:creationId xmlns:a16="http://schemas.microsoft.com/office/drawing/2014/main" id="{7816015A-4125-779C-3D67-16452E3CC305}"/>
              </a:ext>
            </a:extLst>
          </p:cNvPr>
          <p:cNvSpPr/>
          <p:nvPr/>
        </p:nvSpPr>
        <p:spPr>
          <a:xfrm>
            <a:off x="5860473" y="2507673"/>
            <a:ext cx="1856509" cy="559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1"/>
                </a:solidFill>
              </a:rPr>
              <a:t>BETH dataset</a:t>
            </a:r>
          </a:p>
          <a:p>
            <a:pPr marL="171450" indent="-171450">
              <a:buFont typeface="Arial" panose="020B0604020202020204" pitchFamily="34" charset="0"/>
              <a:buChar char="•"/>
            </a:pPr>
            <a:r>
              <a:rPr lang="en-US" sz="1200">
                <a:solidFill>
                  <a:schemeClr val="bg1"/>
                </a:solidFill>
              </a:rPr>
              <a:t>Explore features</a:t>
            </a:r>
          </a:p>
          <a:p>
            <a:pPr marL="171450" indent="-171450">
              <a:buFont typeface="Arial" panose="020B0604020202020204" pitchFamily="34" charset="0"/>
              <a:buChar char="•"/>
            </a:pPr>
            <a:r>
              <a:rPr lang="en-US" sz="1200">
                <a:solidFill>
                  <a:schemeClr val="bg1"/>
                </a:solidFill>
              </a:rPr>
              <a:t>Transform features</a:t>
            </a:r>
          </a:p>
        </p:txBody>
      </p:sp>
      <p:sp>
        <p:nvSpPr>
          <p:cNvPr id="7" name="Rectangle 6">
            <a:extLst>
              <a:ext uri="{FF2B5EF4-FFF2-40B4-BE49-F238E27FC236}">
                <a16:creationId xmlns:a16="http://schemas.microsoft.com/office/drawing/2014/main" id="{D4B3EF9D-CBCE-AFAF-E456-A067E7CCA44A}"/>
              </a:ext>
            </a:extLst>
          </p:cNvPr>
          <p:cNvSpPr/>
          <p:nvPr/>
        </p:nvSpPr>
        <p:spPr>
          <a:xfrm>
            <a:off x="2576945" y="4705561"/>
            <a:ext cx="1856509" cy="697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bg1"/>
                </a:solidFill>
              </a:rPr>
              <a:t>Evaluate model performance</a:t>
            </a:r>
          </a:p>
          <a:p>
            <a:pPr marL="171450" indent="-171450">
              <a:buFont typeface="Arial" panose="020B0604020202020204" pitchFamily="34" charset="0"/>
              <a:buChar char="•"/>
            </a:pPr>
            <a:r>
              <a:rPr lang="en-US" sz="1200">
                <a:solidFill>
                  <a:schemeClr val="bg1"/>
                </a:solidFill>
              </a:rPr>
              <a:t>Determine if model is sufficient</a:t>
            </a:r>
          </a:p>
        </p:txBody>
      </p:sp>
      <p:sp>
        <p:nvSpPr>
          <p:cNvPr id="8" name="Rectangle 7">
            <a:extLst>
              <a:ext uri="{FF2B5EF4-FFF2-40B4-BE49-F238E27FC236}">
                <a16:creationId xmlns:a16="http://schemas.microsoft.com/office/drawing/2014/main" id="{EB6B5DEE-5ABD-F556-140E-9C45A5F5CD61}"/>
              </a:ext>
            </a:extLst>
          </p:cNvPr>
          <p:cNvSpPr/>
          <p:nvPr/>
        </p:nvSpPr>
        <p:spPr>
          <a:xfrm>
            <a:off x="5860473" y="4494865"/>
            <a:ext cx="1856509" cy="5595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200">
                <a:solidFill>
                  <a:schemeClr val="bg1"/>
                </a:solidFill>
              </a:rPr>
              <a:t>Reduce dimensions</a:t>
            </a:r>
          </a:p>
          <a:p>
            <a:pPr marL="171450" indent="-171450" algn="ctr">
              <a:buFont typeface="Arial" panose="020B0604020202020204" pitchFamily="34" charset="0"/>
              <a:buChar char="•"/>
            </a:pPr>
            <a:r>
              <a:rPr lang="en-US" sz="1200">
                <a:solidFill>
                  <a:schemeClr val="bg1"/>
                </a:solidFill>
              </a:rPr>
              <a:t>Fit iso-forest model</a:t>
            </a:r>
          </a:p>
        </p:txBody>
      </p:sp>
      <p:sp>
        <p:nvSpPr>
          <p:cNvPr id="9" name="TextBox 8">
            <a:extLst>
              <a:ext uri="{FF2B5EF4-FFF2-40B4-BE49-F238E27FC236}">
                <a16:creationId xmlns:a16="http://schemas.microsoft.com/office/drawing/2014/main" id="{A682947C-A58E-DE63-ED22-A8678E7F0F68}"/>
              </a:ext>
            </a:extLst>
          </p:cNvPr>
          <p:cNvSpPr txBox="1"/>
          <p:nvPr/>
        </p:nvSpPr>
        <p:spPr>
          <a:xfrm>
            <a:off x="8458236" y="4831042"/>
            <a:ext cx="3377848" cy="369332"/>
          </a:xfrm>
          <a:prstGeom prst="rect">
            <a:avLst/>
          </a:prstGeom>
          <a:noFill/>
        </p:spPr>
        <p:txBody>
          <a:bodyPr wrap="none" rtlCol="0">
            <a:spAutoFit/>
          </a:bodyPr>
          <a:lstStyle/>
          <a:p>
            <a:r>
              <a:rPr lang="en-US" b="1"/>
              <a:t>Did we accomplish our goal?</a:t>
            </a:r>
          </a:p>
        </p:txBody>
      </p:sp>
    </p:spTree>
    <p:extLst>
      <p:ext uri="{BB962C8B-B14F-4D97-AF65-F5344CB8AC3E}">
        <p14:creationId xmlns:p14="http://schemas.microsoft.com/office/powerpoint/2010/main" val="210385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
                                            <p:txEl>
                                              <p:pRg st="0" end="0"/>
                                            </p:txEl>
                                          </p:spTgt>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6">
                                            <p:txEl>
                                              <p:pRg st="0" end="0"/>
                                            </p:txEl>
                                          </p:spTgt>
                                        </p:tgtEl>
                                        <p:attrNameLst>
                                          <p:attrName>style.color</p:attrName>
                                        </p:attrNameLst>
                                      </p:cBhvr>
                                      <p:to>
                                        <a:schemeClr val="tx1"/>
                                      </p:to>
                                    </p:animClr>
                                  </p:childTnLst>
                                </p:cTn>
                              </p:par>
                              <p:par>
                                <p:cTn id="11" presetID="3" presetClass="emph" presetSubtype="2" fill="hold" nodeType="withEffect">
                                  <p:stCondLst>
                                    <p:cond delay="0"/>
                                  </p:stCondLst>
                                  <p:childTnLst>
                                    <p:animClr clrSpc="rgb" dir="cw">
                                      <p:cBhvr override="childStyle">
                                        <p:cTn id="12" dur="2000" fill="hold"/>
                                        <p:tgtEl>
                                          <p:spTgt spid="6">
                                            <p:txEl>
                                              <p:pRg st="1" end="1"/>
                                            </p:txEl>
                                          </p:spTgt>
                                        </p:tgtEl>
                                        <p:attrNameLst>
                                          <p:attrName>style.color</p:attrName>
                                        </p:attrNameLst>
                                      </p:cBhvr>
                                      <p:to>
                                        <a:schemeClr val="tx1"/>
                                      </p:to>
                                    </p:animClr>
                                  </p:childTnLst>
                                </p:cTn>
                              </p:par>
                              <p:par>
                                <p:cTn id="13" presetID="3" presetClass="emph" presetSubtype="2" fill="hold" nodeType="withEffect">
                                  <p:stCondLst>
                                    <p:cond delay="0"/>
                                  </p:stCondLst>
                                  <p:childTnLst>
                                    <p:animClr clrSpc="rgb" dir="cw">
                                      <p:cBhvr override="childStyle">
                                        <p:cTn id="14" dur="2000" fill="hold"/>
                                        <p:tgtEl>
                                          <p:spTgt spid="6">
                                            <p:txEl>
                                              <p:pRg st="2" end="2"/>
                                            </p:txEl>
                                          </p:spTgt>
                                        </p:tgtEl>
                                        <p:attrNameLst>
                                          <p:attrName>style.color</p:attrName>
                                        </p:attrNameLst>
                                      </p:cBhvr>
                                      <p:to>
                                        <a:schemeClr val="tx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8">
                                            <p:txEl>
                                              <p:pRg st="0" end="0"/>
                                            </p:txEl>
                                          </p:spTgt>
                                        </p:tgtEl>
                                        <p:attrNameLst>
                                          <p:attrName>style.color</p:attrName>
                                        </p:attrNameLst>
                                      </p:cBhvr>
                                      <p:to>
                                        <a:schemeClr val="tx1"/>
                                      </p:to>
                                    </p:animClr>
                                  </p:childTnLst>
                                </p:cTn>
                              </p:par>
                              <p:par>
                                <p:cTn id="19" presetID="3" presetClass="emph" presetSubtype="2" fill="hold" nodeType="withEffect">
                                  <p:stCondLst>
                                    <p:cond delay="0"/>
                                  </p:stCondLst>
                                  <p:childTnLst>
                                    <p:animClr clrSpc="rgb" dir="cw">
                                      <p:cBhvr override="childStyle">
                                        <p:cTn id="20" dur="2000" fill="hold"/>
                                        <p:tgtEl>
                                          <p:spTgt spid="8">
                                            <p:txEl>
                                              <p:pRg st="1" end="1"/>
                                            </p:txEl>
                                          </p:spTgt>
                                        </p:tgtEl>
                                        <p:attrNameLst>
                                          <p:attrName>style.color</p:attrName>
                                        </p:attrNameLst>
                                      </p:cBhvr>
                                      <p:to>
                                        <a:schemeClr val="tx1"/>
                                      </p:to>
                                    </p:animClr>
                                  </p:childTnLst>
                                </p:cTn>
                              </p:par>
                            </p:childTnLst>
                          </p:cTn>
                        </p:par>
                      </p:childTnLst>
                    </p:cTn>
                  </p:par>
                  <p:par>
                    <p:cTn id="21" fill="hold">
                      <p:stCondLst>
                        <p:cond delay="indefinite"/>
                      </p:stCondLst>
                      <p:childTnLst>
                        <p:par>
                          <p:cTn id="22" fill="hold">
                            <p:stCondLst>
                              <p:cond delay="0"/>
                            </p:stCondLst>
                            <p:childTnLst>
                              <p:par>
                                <p:cTn id="23" presetID="3" presetClass="emph" presetSubtype="2" fill="hold" nodeType="clickEffect">
                                  <p:stCondLst>
                                    <p:cond delay="0"/>
                                  </p:stCondLst>
                                  <p:childTnLst>
                                    <p:animClr clrSpc="rgb" dir="cw">
                                      <p:cBhvr override="childStyle">
                                        <p:cTn id="24" dur="2000" fill="hold"/>
                                        <p:tgtEl>
                                          <p:spTgt spid="7">
                                            <p:txEl>
                                              <p:pRg st="0" end="0"/>
                                            </p:txEl>
                                          </p:spTgt>
                                        </p:tgtEl>
                                        <p:attrNameLst>
                                          <p:attrName>style.color</p:attrName>
                                        </p:attrNameLst>
                                      </p:cBhvr>
                                      <p:to>
                                        <a:schemeClr val="tx1"/>
                                      </p:to>
                                    </p:animClr>
                                  </p:childTnLst>
                                </p:cTn>
                              </p:par>
                              <p:par>
                                <p:cTn id="25" presetID="3" presetClass="emph" presetSubtype="2" fill="hold" nodeType="withEffect">
                                  <p:stCondLst>
                                    <p:cond delay="0"/>
                                  </p:stCondLst>
                                  <p:childTnLst>
                                    <p:animClr clrSpc="rgb" dir="cw">
                                      <p:cBhvr override="childStyle">
                                        <p:cTn id="26" dur="2000" fill="hold"/>
                                        <p:tgtEl>
                                          <p:spTgt spid="7">
                                            <p:txEl>
                                              <p:pRg st="1" end="1"/>
                                            </p:txEl>
                                          </p:spTgt>
                                        </p:tgtEl>
                                        <p:attrNameLst>
                                          <p:attrName>style.color</p:attrName>
                                        </p:attrNameLst>
                                      </p:cBhvr>
                                      <p:to>
                                        <a:schemeClr val="tx1"/>
                                      </p:to>
                                    </p:animClr>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2699-E27C-F2A6-0426-9B9BE0400767}"/>
              </a:ext>
            </a:extLst>
          </p:cNvPr>
          <p:cNvSpPr>
            <a:spLocks noGrp="1"/>
          </p:cNvSpPr>
          <p:nvPr>
            <p:ph type="title"/>
          </p:nvPr>
        </p:nvSpPr>
        <p:spPr/>
        <p:txBody>
          <a:bodyPr/>
          <a:lstStyle/>
          <a:p>
            <a:r>
              <a:rPr lang="en-US"/>
              <a:t>Timeless principles for practicing data science</a:t>
            </a:r>
          </a:p>
        </p:txBody>
      </p:sp>
      <p:sp>
        <p:nvSpPr>
          <p:cNvPr id="3" name="Text Placeholder 6">
            <a:extLst>
              <a:ext uri="{FF2B5EF4-FFF2-40B4-BE49-F238E27FC236}">
                <a16:creationId xmlns:a16="http://schemas.microsoft.com/office/drawing/2014/main" id="{89197C76-E7AF-AA6D-16FC-54C85A2F88CC}"/>
              </a:ext>
            </a:extLst>
          </p:cNvPr>
          <p:cNvSpPr>
            <a:spLocks noGrp="1"/>
          </p:cNvSpPr>
          <p:nvPr/>
        </p:nvSpPr>
        <p:spPr>
          <a:xfrm>
            <a:off x="838200" y="1844228"/>
            <a:ext cx="10515600" cy="3827912"/>
          </a:xfrm>
          <a:prstGeom prst="rect">
            <a:avLst/>
          </a:prstGeom>
        </p:spPr>
        <p:txBody>
          <a:bodyPr lIns="0" tIns="0" rIns="0" bIns="0" anchor="t"/>
          <a:lstStyle>
            <a:lvl1pPr marL="0" marR="0" indent="0" algn="l" defTabSz="730857" rtl="0" eaLnBrk="1" latinLnBrk="0" hangingPunct="1">
              <a:lnSpc>
                <a:spcPct val="110000"/>
              </a:lnSpc>
              <a:spcBef>
                <a:spcPts val="300"/>
              </a:spcBef>
              <a:spcAft>
                <a:spcPts val="0"/>
              </a:spcAft>
              <a:buClrTx/>
              <a:buSzPct val="100000"/>
              <a:buFontTx/>
              <a:buNone/>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1pPr>
            <a:lvl2pPr marL="176213" marR="0" indent="-168275"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918"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2pPr>
            <a:lvl3pPr marL="344488"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3pPr>
            <a:lvl4pPr marL="514350" marR="0" indent="-138113" algn="l" defTabSz="730857" rtl="0" eaLnBrk="1" latinLnBrk="0" hangingPunct="1">
              <a:lnSpc>
                <a:spcPct val="110000"/>
              </a:lnSpc>
              <a:spcBef>
                <a:spcPts val="300"/>
              </a:spcBef>
              <a:spcAft>
                <a:spcPts val="0"/>
              </a:spcAft>
              <a:buClrTx/>
              <a:buSzPct val="100000"/>
              <a:buFont typeface="Arial" panose="020B0604020202020204" pitchFamily="34" charset="0"/>
              <a:buChar char="•"/>
              <a:tabLst/>
              <a:defRPr sz="1705" b="0" i="0" u="none" strike="noStrike" cap="none" spc="0" baseline="0">
                <a:ln>
                  <a:noFill/>
                </a:ln>
                <a:solidFill>
                  <a:schemeClr val="tx1"/>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4pPr>
            <a:lvl5pPr marL="690563" marR="0" indent="-136525" algn="l" defTabSz="730857" rtl="0" eaLnBrk="1" latinLnBrk="0" hangingPunct="1">
              <a:lnSpc>
                <a:spcPct val="110000"/>
              </a:lnSpc>
              <a:spcBef>
                <a:spcPts val="300"/>
              </a:spcBef>
              <a:spcAft>
                <a:spcPts val="0"/>
              </a:spcAft>
              <a:buClrTx/>
              <a:buSzPct val="100000"/>
              <a:buFont typeface="System Font Regular"/>
              <a:buChar char="-"/>
              <a:tabLst/>
              <a:defRPr sz="1705" b="0" i="0" u="none" strike="noStrike" cap="none" spc="0" baseline="0">
                <a:ln>
                  <a:noFill/>
                </a:ln>
                <a:solidFill>
                  <a:schemeClr val="tx2"/>
                </a:solidFill>
                <a:uFillTx/>
                <a:latin typeface="Arial" panose="020B0604020202020204" pitchFamily="34" charset="0"/>
                <a:ea typeface="Open Sans Light" panose="020B0306030504020204" pitchFamily="34" charset="0"/>
                <a:cs typeface="Arial" panose="020B0604020202020204" pitchFamily="34" charset="0"/>
                <a:sym typeface="Open Sans Regular"/>
              </a:defRPr>
            </a:lvl5pPr>
            <a:lvl6pPr marL="2111365"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6pPr>
            <a:lvl7pPr marL="2476793"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7pPr>
            <a:lvl8pPr marL="2842222"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8pPr>
            <a:lvl9pPr marL="3207650" marR="0" indent="-284222" algn="l" defTabSz="730857" rtl="0" eaLnBrk="1" latinLnBrk="0" hangingPunct="1">
              <a:lnSpc>
                <a:spcPct val="90000"/>
              </a:lnSpc>
              <a:spcBef>
                <a:spcPts val="799"/>
              </a:spcBef>
              <a:spcAft>
                <a:spcPts val="0"/>
              </a:spcAft>
              <a:buClrTx/>
              <a:buSzPct val="100000"/>
              <a:buFont typeface="Arial"/>
              <a:buChar char="•"/>
              <a:tabLst/>
              <a:defRPr sz="2238" b="0" i="0" u="none" strike="noStrike" cap="none" spc="0" baseline="0">
                <a:ln>
                  <a:noFill/>
                </a:ln>
                <a:solidFill>
                  <a:srgbClr val="000000"/>
                </a:solidFill>
                <a:uFillTx/>
                <a:latin typeface="+mj-lt"/>
                <a:ea typeface="+mj-ea"/>
                <a:cs typeface="+mj-cs"/>
                <a:sym typeface="Open Sans Regular"/>
              </a:defRPr>
            </a:lvl9pPr>
          </a:lstStyle>
          <a:p>
            <a:pPr marL="342900" indent="-342900">
              <a:buFont typeface="Arial" panose="020B0604020202020204" pitchFamily="34" charset="0"/>
              <a:buChar char="•"/>
            </a:pPr>
            <a:r>
              <a:rPr lang="en-US" sz="2000">
                <a:latin typeface="Arial"/>
                <a:ea typeface="Open Sans Light"/>
                <a:cs typeface="Arial"/>
              </a:rPr>
              <a:t>Begin with a clear objective for a system tied to a business problem, with a definition of success</a:t>
            </a:r>
          </a:p>
          <a:p>
            <a:pPr marL="342900" indent="-342900">
              <a:buFont typeface="Arial" panose="020B0604020202020204" pitchFamily="34" charset="0"/>
              <a:buChar char="•"/>
            </a:pPr>
            <a:r>
              <a:rPr lang="en-US" sz="2000">
                <a:latin typeface="Arial"/>
                <a:ea typeface="Open Sans Light"/>
                <a:cs typeface="Arial"/>
              </a:rPr>
              <a:t>Think about how the information you have translates into a prediction, with the help of content area experts</a:t>
            </a:r>
          </a:p>
          <a:p>
            <a:pPr marL="342900" indent="-342900">
              <a:buFont typeface="Arial" panose="020B0604020202020204" pitchFamily="34" charset="0"/>
              <a:buChar char="•"/>
            </a:pPr>
            <a:r>
              <a:rPr lang="en-US" sz="2000">
                <a:latin typeface="Arial"/>
                <a:ea typeface="Open Sans Light"/>
                <a:cs typeface="Arial"/>
              </a:rPr>
              <a:t>Verify relationships/patterns in data before attempting to use models</a:t>
            </a:r>
          </a:p>
          <a:p>
            <a:pPr marL="342900" indent="-342900">
              <a:buFont typeface="Arial" panose="020B0604020202020204" pitchFamily="34" charset="0"/>
              <a:buChar char="•"/>
            </a:pPr>
            <a:r>
              <a:rPr lang="en-US" sz="2000">
                <a:latin typeface="Arial"/>
                <a:ea typeface="Open Sans Light"/>
                <a:cs typeface="Arial"/>
              </a:rPr>
              <a:t>Use the simplest, most explainable, models first</a:t>
            </a:r>
          </a:p>
          <a:p>
            <a:pPr marL="342900" indent="-342900">
              <a:buFont typeface="Arial" panose="020B0604020202020204" pitchFamily="34" charset="0"/>
              <a:buChar char="•"/>
            </a:pPr>
            <a:r>
              <a:rPr lang="en-US" sz="2000">
                <a:latin typeface="Arial"/>
                <a:ea typeface="Open Sans Light"/>
                <a:cs typeface="Arial"/>
              </a:rPr>
              <a:t>Be prepared for errors</a:t>
            </a:r>
            <a:endParaRPr lang="en-US" sz="2000"/>
          </a:p>
        </p:txBody>
      </p:sp>
    </p:spTree>
    <p:extLst>
      <p:ext uri="{BB962C8B-B14F-4D97-AF65-F5344CB8AC3E}">
        <p14:creationId xmlns:p14="http://schemas.microsoft.com/office/powerpoint/2010/main" val="2366469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CA186-2478-01E7-83E9-09C38992CF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B826C0-64EA-CF6E-34EA-64ABB5F9BD5D}"/>
              </a:ext>
            </a:extLst>
          </p:cNvPr>
          <p:cNvSpPr>
            <a:spLocks noGrp="1"/>
          </p:cNvSpPr>
          <p:nvPr>
            <p:ph type="title"/>
          </p:nvPr>
        </p:nvSpPr>
        <p:spPr/>
        <p:txBody>
          <a:bodyPr/>
          <a:lstStyle/>
          <a:p>
            <a:r>
              <a:rPr lang="en-US"/>
              <a:t>Coding Exercise 2</a:t>
            </a:r>
          </a:p>
        </p:txBody>
      </p:sp>
    </p:spTree>
    <p:extLst>
      <p:ext uri="{BB962C8B-B14F-4D97-AF65-F5344CB8AC3E}">
        <p14:creationId xmlns:p14="http://schemas.microsoft.com/office/powerpoint/2010/main" val="266696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AC4EB-ADF6-35A4-5AB0-7449304BCE71}"/>
              </a:ext>
            </a:extLst>
          </p:cNvPr>
          <p:cNvSpPr>
            <a:spLocks noGrp="1"/>
          </p:cNvSpPr>
          <p:nvPr>
            <p:ph type="title"/>
          </p:nvPr>
        </p:nvSpPr>
        <p:spPr/>
        <p:txBody>
          <a:bodyPr/>
          <a:lstStyle/>
          <a:p>
            <a:r>
              <a:rPr lang="en-US"/>
              <a:t>Task Overview</a:t>
            </a:r>
          </a:p>
        </p:txBody>
      </p:sp>
      <p:sp>
        <p:nvSpPr>
          <p:cNvPr id="3" name="Content Placeholder 2">
            <a:extLst>
              <a:ext uri="{FF2B5EF4-FFF2-40B4-BE49-F238E27FC236}">
                <a16:creationId xmlns:a16="http://schemas.microsoft.com/office/drawing/2014/main" id="{6CC38B1A-D54C-8397-C411-75D90CFF9387}"/>
              </a:ext>
            </a:extLst>
          </p:cNvPr>
          <p:cNvSpPr txBox="1">
            <a:spLocks/>
          </p:cNvSpPr>
          <p:nvPr/>
        </p:nvSpPr>
        <p:spPr>
          <a:xfrm>
            <a:off x="345178" y="1403801"/>
            <a:ext cx="11501643" cy="4050397"/>
          </a:xfr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nSpc>
                <a:spcPct val="150000"/>
              </a:lnSpc>
            </a:pPr>
            <a:r>
              <a:rPr lang="en-US" sz="1600" b="1">
                <a:ea typeface="Open Sans Light"/>
                <a:cs typeface="Open Sans Light"/>
              </a:rPr>
              <a:t>PROBLEM</a:t>
            </a:r>
            <a:r>
              <a:rPr lang="en-US" sz="1600">
                <a:ea typeface="Open Sans Light"/>
                <a:cs typeface="Open Sans Light"/>
              </a:rPr>
              <a:t>: Existing static code analysis tools provide descriptive, aggregated measures of code that provide insight into software architecture, complexity, design etc. without mapping code attributes to risk of vulnerability.</a:t>
            </a:r>
            <a:endParaRPr lang="en-US" sz="1800"/>
          </a:p>
          <a:p>
            <a:pPr marL="285750" indent="-285750">
              <a:lnSpc>
                <a:spcPct val="150000"/>
              </a:lnSpc>
            </a:pPr>
            <a:r>
              <a:rPr lang="en-US" sz="1600" b="1">
                <a:ea typeface="Open Sans Light"/>
                <a:cs typeface="Open Sans Light"/>
              </a:rPr>
              <a:t>GOAL</a:t>
            </a:r>
            <a:r>
              <a:rPr lang="en-US" sz="1600">
                <a:ea typeface="Open Sans Light"/>
                <a:cs typeface="Open Sans Light"/>
              </a:rPr>
              <a:t>: Given output from static code analysis tools (</a:t>
            </a:r>
            <a:r>
              <a:rPr lang="en-US" sz="1600" err="1">
                <a:ea typeface="Open Sans Light"/>
                <a:cs typeface="Open Sans Light"/>
              </a:rPr>
              <a:t>OpenStaticAnalyzer</a:t>
            </a:r>
            <a:r>
              <a:rPr lang="en-US" sz="1600">
                <a:ea typeface="Open Sans Light"/>
                <a:cs typeface="Open Sans Light"/>
              </a:rPr>
              <a:t> and </a:t>
            </a:r>
            <a:r>
              <a:rPr lang="en-US" sz="1600" err="1">
                <a:ea typeface="Open Sans Light"/>
                <a:cs typeface="Open Sans Light"/>
              </a:rPr>
              <a:t>escomplex</a:t>
            </a:r>
            <a:r>
              <a:rPr lang="en-US" sz="1600">
                <a:ea typeface="Open Sans Light"/>
                <a:cs typeface="Open Sans Light"/>
              </a:rPr>
              <a:t>), can a model be trained to predict vulnerable functions within code using historic data? </a:t>
            </a:r>
            <a:endParaRPr lang="en-US" sz="1600"/>
          </a:p>
          <a:p>
            <a:pPr marL="285750" indent="-285750">
              <a:lnSpc>
                <a:spcPct val="150000"/>
              </a:lnSpc>
            </a:pPr>
            <a:r>
              <a:rPr lang="en-US" sz="1600" b="1">
                <a:ea typeface="Open Sans Light"/>
                <a:cs typeface="Open Sans Light"/>
              </a:rPr>
              <a:t>DATASET</a:t>
            </a:r>
            <a:r>
              <a:rPr lang="en-US" sz="1600">
                <a:ea typeface="Open Sans Light"/>
                <a:cs typeface="Open Sans Light"/>
              </a:rPr>
              <a:t>: JavaScript vulnerability dataset collected, cleaned and processed by Dept of Software Engineering from University of Szeged, Hungary (2019) </a:t>
            </a:r>
            <a:r>
              <a:rPr lang="en-US" sz="1600" baseline="30000">
                <a:ea typeface="Open Sans Light"/>
                <a:cs typeface="Open Sans Light"/>
              </a:rPr>
              <a:t>1</a:t>
            </a:r>
            <a:r>
              <a:rPr lang="en-US" sz="1600">
                <a:ea typeface="Open Sans Light"/>
                <a:cs typeface="Open Sans Light"/>
              </a:rPr>
              <a:t>.</a:t>
            </a:r>
          </a:p>
          <a:p>
            <a:pPr marL="285750" indent="-285750">
              <a:lnSpc>
                <a:spcPct val="150000"/>
              </a:lnSpc>
            </a:pPr>
            <a:endParaRPr lang="en-US" sz="1600"/>
          </a:p>
        </p:txBody>
      </p:sp>
      <p:sp>
        <p:nvSpPr>
          <p:cNvPr id="5" name="TextBox 4">
            <a:extLst>
              <a:ext uri="{FF2B5EF4-FFF2-40B4-BE49-F238E27FC236}">
                <a16:creationId xmlns:a16="http://schemas.microsoft.com/office/drawing/2014/main" id="{36DB0B05-6FF3-A121-44CF-E441B7931C9E}"/>
              </a:ext>
            </a:extLst>
          </p:cNvPr>
          <p:cNvSpPr txBox="1"/>
          <p:nvPr/>
        </p:nvSpPr>
        <p:spPr>
          <a:xfrm>
            <a:off x="345177" y="5454198"/>
            <a:ext cx="8687727" cy="246221"/>
          </a:xfrm>
          <a:prstGeom prst="rect">
            <a:avLst/>
          </a:prstGeom>
          <a:noFill/>
        </p:spPr>
        <p:txBody>
          <a:bodyPr wrap="square">
            <a:spAutoFit/>
          </a:bodyPr>
          <a:lstStyle/>
          <a:p>
            <a:r>
              <a:rPr lang="hu-HU" sz="500">
                <a:solidFill>
                  <a:schemeClr val="tx1"/>
                </a:solidFill>
              </a:rPr>
              <a:t>1. R. Ferenc, P. Hegedűs, P. Gyimesi, </a:t>
            </a:r>
            <a:r>
              <a:rPr lang="hu-HU" sz="500" err="1">
                <a:solidFill>
                  <a:schemeClr val="tx1"/>
                </a:solidFill>
              </a:rPr>
              <a:t>G</a:t>
            </a:r>
            <a:r>
              <a:rPr lang="hu-HU" sz="500">
                <a:solidFill>
                  <a:schemeClr val="tx1"/>
                </a:solidFill>
              </a:rPr>
              <a:t>. Antal, D. Bán and T. </a:t>
            </a:r>
            <a:r>
              <a:rPr lang="hu-HU" sz="500" err="1">
                <a:solidFill>
                  <a:schemeClr val="tx1"/>
                </a:solidFill>
              </a:rPr>
              <a:t>Gyimóthy</a:t>
            </a:r>
            <a:r>
              <a:rPr lang="hu-HU" sz="500">
                <a:solidFill>
                  <a:schemeClr val="tx1"/>
                </a:solidFill>
              </a:rPr>
              <a:t>, "</a:t>
            </a:r>
            <a:r>
              <a:rPr lang="hu-HU" sz="500" err="1">
                <a:solidFill>
                  <a:schemeClr val="tx1"/>
                </a:solidFill>
              </a:rPr>
              <a:t>Challenging</a:t>
            </a:r>
            <a:r>
              <a:rPr lang="hu-HU" sz="500">
                <a:solidFill>
                  <a:schemeClr val="tx1"/>
                </a:solidFill>
              </a:rPr>
              <a:t> </a:t>
            </a:r>
            <a:r>
              <a:rPr lang="hu-HU" sz="500" err="1">
                <a:solidFill>
                  <a:schemeClr val="tx1"/>
                </a:solidFill>
              </a:rPr>
              <a:t>Machine</a:t>
            </a:r>
            <a:r>
              <a:rPr lang="hu-HU" sz="500">
                <a:solidFill>
                  <a:schemeClr val="tx1"/>
                </a:solidFill>
              </a:rPr>
              <a:t> </a:t>
            </a:r>
            <a:r>
              <a:rPr lang="hu-HU" sz="500" err="1">
                <a:solidFill>
                  <a:schemeClr val="tx1"/>
                </a:solidFill>
              </a:rPr>
              <a:t>Learning</a:t>
            </a:r>
            <a:r>
              <a:rPr lang="hu-HU" sz="500">
                <a:solidFill>
                  <a:schemeClr val="tx1"/>
                </a:solidFill>
              </a:rPr>
              <a:t> </a:t>
            </a:r>
            <a:r>
              <a:rPr lang="hu-HU" sz="500" err="1">
                <a:solidFill>
                  <a:schemeClr val="tx1"/>
                </a:solidFill>
              </a:rPr>
              <a:t>Algorithms</a:t>
            </a:r>
            <a:r>
              <a:rPr lang="hu-HU" sz="500">
                <a:solidFill>
                  <a:schemeClr val="tx1"/>
                </a:solidFill>
              </a:rPr>
              <a:t> in </a:t>
            </a:r>
            <a:r>
              <a:rPr lang="hu-HU" sz="500" err="1">
                <a:solidFill>
                  <a:schemeClr val="tx1"/>
                </a:solidFill>
              </a:rPr>
              <a:t>Predicting</a:t>
            </a:r>
            <a:r>
              <a:rPr lang="hu-HU" sz="500">
                <a:solidFill>
                  <a:schemeClr val="tx1"/>
                </a:solidFill>
              </a:rPr>
              <a:t> </a:t>
            </a:r>
            <a:r>
              <a:rPr lang="hu-HU" sz="500" err="1">
                <a:solidFill>
                  <a:schemeClr val="tx1"/>
                </a:solidFill>
              </a:rPr>
              <a:t>Vulnerable</a:t>
            </a:r>
            <a:r>
              <a:rPr lang="hu-HU" sz="500">
                <a:solidFill>
                  <a:schemeClr val="tx1"/>
                </a:solidFill>
              </a:rPr>
              <a:t> JavaScript </a:t>
            </a:r>
            <a:r>
              <a:rPr lang="hu-HU" sz="500" err="1">
                <a:solidFill>
                  <a:schemeClr val="tx1"/>
                </a:solidFill>
              </a:rPr>
              <a:t>Functions</a:t>
            </a:r>
            <a:r>
              <a:rPr lang="hu-HU" sz="500">
                <a:solidFill>
                  <a:schemeClr val="tx1"/>
                </a:solidFill>
              </a:rPr>
              <a:t>," 2019 IEEE/ACM 7th International Workshop </a:t>
            </a:r>
            <a:r>
              <a:rPr lang="hu-HU" sz="500" err="1">
                <a:solidFill>
                  <a:schemeClr val="tx1"/>
                </a:solidFill>
              </a:rPr>
              <a:t>on</a:t>
            </a:r>
            <a:r>
              <a:rPr lang="hu-HU" sz="500">
                <a:solidFill>
                  <a:schemeClr val="tx1"/>
                </a:solidFill>
              </a:rPr>
              <a:t> </a:t>
            </a:r>
            <a:r>
              <a:rPr lang="hu-HU" sz="500" err="1">
                <a:solidFill>
                  <a:schemeClr val="tx1"/>
                </a:solidFill>
              </a:rPr>
              <a:t>Realizing</a:t>
            </a:r>
            <a:r>
              <a:rPr lang="hu-HU" sz="500">
                <a:solidFill>
                  <a:schemeClr val="tx1"/>
                </a:solidFill>
              </a:rPr>
              <a:t> </a:t>
            </a:r>
            <a:r>
              <a:rPr lang="hu-HU" sz="500" err="1">
                <a:solidFill>
                  <a:schemeClr val="tx1"/>
                </a:solidFill>
              </a:rPr>
              <a:t>Artificial</a:t>
            </a:r>
            <a:r>
              <a:rPr lang="hu-HU" sz="500">
                <a:solidFill>
                  <a:schemeClr val="tx1"/>
                </a:solidFill>
              </a:rPr>
              <a:t> </a:t>
            </a:r>
            <a:r>
              <a:rPr lang="hu-HU" sz="500" err="1">
                <a:solidFill>
                  <a:schemeClr val="tx1"/>
                </a:solidFill>
              </a:rPr>
              <a:t>Intelligence</a:t>
            </a:r>
            <a:r>
              <a:rPr lang="hu-HU" sz="500">
                <a:solidFill>
                  <a:schemeClr val="tx1"/>
                </a:solidFill>
              </a:rPr>
              <a:t> </a:t>
            </a:r>
            <a:r>
              <a:rPr lang="hu-HU" sz="500" err="1">
                <a:solidFill>
                  <a:schemeClr val="tx1"/>
                </a:solidFill>
              </a:rPr>
              <a:t>Synergies</a:t>
            </a:r>
            <a:r>
              <a:rPr lang="hu-HU" sz="500">
                <a:solidFill>
                  <a:schemeClr val="tx1"/>
                </a:solidFill>
              </a:rPr>
              <a:t> in Software </a:t>
            </a:r>
            <a:r>
              <a:rPr lang="hu-HU" sz="500" err="1">
                <a:solidFill>
                  <a:schemeClr val="tx1"/>
                </a:solidFill>
              </a:rPr>
              <a:t>Engineering</a:t>
            </a:r>
            <a:r>
              <a:rPr lang="hu-HU" sz="500">
                <a:solidFill>
                  <a:schemeClr val="tx1"/>
                </a:solidFill>
              </a:rPr>
              <a:t> (RAISE), Montreal, QC, </a:t>
            </a:r>
            <a:r>
              <a:rPr lang="hu-HU" sz="500" err="1">
                <a:solidFill>
                  <a:schemeClr val="tx1"/>
                </a:solidFill>
              </a:rPr>
              <a:t>Canada</a:t>
            </a:r>
            <a:r>
              <a:rPr lang="hu-HU" sz="500">
                <a:solidFill>
                  <a:schemeClr val="tx1"/>
                </a:solidFill>
              </a:rPr>
              <a:t>, 2019, pp. 8-14, </a:t>
            </a:r>
            <a:r>
              <a:rPr lang="hu-HU" sz="500" err="1">
                <a:solidFill>
                  <a:schemeClr val="tx1"/>
                </a:solidFill>
              </a:rPr>
              <a:t>doi</a:t>
            </a:r>
            <a:r>
              <a:rPr lang="hu-HU" sz="500">
                <a:solidFill>
                  <a:schemeClr val="tx1"/>
                </a:solidFill>
              </a:rPr>
              <a:t>: 10.1109/RAISE.2019.00010. </a:t>
            </a:r>
            <a:endParaRPr lang="en-US" sz="500"/>
          </a:p>
        </p:txBody>
      </p:sp>
    </p:spTree>
    <p:extLst>
      <p:ext uri="{BB962C8B-B14F-4D97-AF65-F5344CB8AC3E}">
        <p14:creationId xmlns:p14="http://schemas.microsoft.com/office/powerpoint/2010/main" val="2302071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5634-AC6C-6591-CAE6-2AC3721C1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A6D6F-412E-E052-1567-1F004CEEDEDF}"/>
              </a:ext>
            </a:extLst>
          </p:cNvPr>
          <p:cNvSpPr>
            <a:spLocks noGrp="1"/>
          </p:cNvSpPr>
          <p:nvPr>
            <p:ph type="title"/>
          </p:nvPr>
        </p:nvSpPr>
        <p:spPr/>
        <p:txBody>
          <a:bodyPr/>
          <a:lstStyle/>
          <a:p>
            <a:r>
              <a:rPr lang="en-US"/>
              <a:t>JavaScript Vulnerability Dataset Pipeline</a:t>
            </a:r>
          </a:p>
        </p:txBody>
      </p:sp>
      <p:pic>
        <p:nvPicPr>
          <p:cNvPr id="4" name="Picture 3">
            <a:extLst>
              <a:ext uri="{FF2B5EF4-FFF2-40B4-BE49-F238E27FC236}">
                <a16:creationId xmlns:a16="http://schemas.microsoft.com/office/drawing/2014/main" id="{8DC55AD9-93C5-F44E-885C-EA885F0B2A90}"/>
              </a:ext>
            </a:extLst>
          </p:cNvPr>
          <p:cNvPicPr>
            <a:picLocks noChangeAspect="1"/>
          </p:cNvPicPr>
          <p:nvPr/>
        </p:nvPicPr>
        <p:blipFill>
          <a:blip r:embed="rId2"/>
          <a:stretch>
            <a:fillRect/>
          </a:stretch>
        </p:blipFill>
        <p:spPr>
          <a:xfrm>
            <a:off x="844211" y="1281675"/>
            <a:ext cx="5043921" cy="2749841"/>
          </a:xfrm>
          <a:prstGeom prst="rect">
            <a:avLst/>
          </a:prstGeom>
        </p:spPr>
      </p:pic>
      <p:sp>
        <p:nvSpPr>
          <p:cNvPr id="5" name="Content Placeholder 2">
            <a:extLst>
              <a:ext uri="{FF2B5EF4-FFF2-40B4-BE49-F238E27FC236}">
                <a16:creationId xmlns:a16="http://schemas.microsoft.com/office/drawing/2014/main" id="{099DD7D7-FC9E-82CA-AF3B-B52E0531F5BD}"/>
              </a:ext>
            </a:extLst>
          </p:cNvPr>
          <p:cNvSpPr txBox="1">
            <a:spLocks/>
          </p:cNvSpPr>
          <p:nvPr/>
        </p:nvSpPr>
        <p:spPr>
          <a:xfrm>
            <a:off x="5952675" y="1550987"/>
            <a:ext cx="5810441" cy="4031018"/>
          </a:xfr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a:buAutoNum type="arabicPeriod"/>
            </a:pPr>
            <a:r>
              <a:rPr lang="en-US" sz="1200">
                <a:ea typeface="Open Sans Light"/>
                <a:cs typeface="Open Sans Light"/>
              </a:rPr>
              <a:t>Extract packages identified as vulnerable from Node Security Project (NSP) and SNYK vulnerability databases.</a:t>
            </a:r>
            <a:endParaRPr lang="en-US" sz="1200"/>
          </a:p>
          <a:p>
            <a:pPr>
              <a:buFont typeface="Arial"/>
              <a:buAutoNum type="arabicPeriod"/>
            </a:pPr>
            <a:r>
              <a:rPr lang="en-US" sz="1200">
                <a:ea typeface="Open Sans Light"/>
                <a:cs typeface="Open Sans Light"/>
              </a:rPr>
              <a:t>Collect URLs pointing to fixing commits, pull requests or issues in GitHub repos. </a:t>
            </a:r>
            <a:endParaRPr lang="en-US" sz="1200"/>
          </a:p>
          <a:p>
            <a:pPr marL="365125" lvl="1" indent="-285750"/>
            <a:r>
              <a:rPr lang="en-US" sz="1200" kern="0">
                <a:solidFill>
                  <a:srgbClr val="1B442A"/>
                </a:solidFill>
                <a:ea typeface="Open Sans Light"/>
                <a:cs typeface="Open Sans Light"/>
              </a:rPr>
              <a:t>If URL points to a fixing commit or merged/pull request, add the commit(s) hash(es) to the fixing list. </a:t>
            </a:r>
          </a:p>
          <a:p>
            <a:pPr marL="365125" lvl="1" indent="-285750"/>
            <a:r>
              <a:rPr lang="en-US" sz="1200" kern="0">
                <a:solidFill>
                  <a:srgbClr val="1B442A"/>
                </a:solidFill>
                <a:ea typeface="Open Sans Light"/>
                <a:cs typeface="Open Sans Light"/>
              </a:rPr>
              <a:t>If URL points to an issue, comments are traversed manually to identify URLs pointing to vulnerability issue.</a:t>
            </a:r>
          </a:p>
          <a:p>
            <a:pPr>
              <a:buFont typeface="Arial"/>
              <a:buAutoNum type="arabicPeriod"/>
            </a:pPr>
            <a:r>
              <a:rPr lang="en-US" sz="1200">
                <a:solidFill>
                  <a:srgbClr val="1B442A"/>
                </a:solidFill>
                <a:ea typeface="Open Sans Light"/>
                <a:cs typeface="Open Sans Light"/>
              </a:rPr>
              <a:t>After fixing commit list is finalized for each vulnerability, all code modifications are collected in the form of a combined patch file (per vuln) containing all the modification from the fixing commits.</a:t>
            </a:r>
          </a:p>
          <a:p>
            <a:pPr>
              <a:buFont typeface="Arial"/>
              <a:buAutoNum type="arabicPeriod"/>
            </a:pPr>
            <a:r>
              <a:rPr lang="en-US" sz="1200">
                <a:solidFill>
                  <a:srgbClr val="1B442A"/>
                </a:solidFill>
                <a:ea typeface="Open Sans Light"/>
                <a:cs typeface="Open Sans Light"/>
              </a:rPr>
              <a:t>The parent commit of each vuln is identified and the function version associated with that commit is marked as vulnerable. If the code modifications (patch file) affects the code, they are marked vulnerable. </a:t>
            </a:r>
          </a:p>
          <a:p>
            <a:pPr marL="365125" lvl="1" indent="-285750"/>
            <a:r>
              <a:rPr lang="en-US" sz="1200" kern="0">
                <a:solidFill>
                  <a:srgbClr val="1B442A"/>
                </a:solidFill>
                <a:ea typeface="Open Sans Light"/>
                <a:cs typeface="Open Sans Light"/>
              </a:rPr>
              <a:t>Functions are matched by examining the diff file in the patches and checking if function n overlaps in line position identified by OSA and in diff file.</a:t>
            </a:r>
          </a:p>
          <a:p>
            <a:endParaRPr lang="en-US" sz="1200" kern="0">
              <a:solidFill>
                <a:srgbClr val="1B442A"/>
              </a:solidFill>
              <a:ea typeface="Open Sans Light"/>
              <a:cs typeface="Open Sans Light"/>
            </a:endParaRPr>
          </a:p>
          <a:p>
            <a:pPr marL="236220" lvl="1">
              <a:buFont typeface="Arial"/>
              <a:buAutoNum type="arabicPeriod"/>
            </a:pPr>
            <a:endParaRPr lang="en-US" sz="1200" kern="0">
              <a:solidFill>
                <a:srgbClr val="1B442A"/>
              </a:solidFill>
              <a:ea typeface="Open Sans Light"/>
              <a:cs typeface="Open Sans Light"/>
            </a:endParaRPr>
          </a:p>
          <a:p>
            <a:pPr marL="7620" lvl="1" indent="0">
              <a:buFont typeface="Arial"/>
              <a:buNone/>
            </a:pPr>
            <a:endParaRPr lang="en-US" sz="1200" kern="0">
              <a:solidFill>
                <a:srgbClr val="1B442A"/>
              </a:solidFill>
              <a:ea typeface="Open Sans Light"/>
              <a:cs typeface="Open Sans Light"/>
            </a:endParaRPr>
          </a:p>
          <a:p>
            <a:pPr marL="479425" lvl="1" indent="-342900">
              <a:buFontTx/>
              <a:buAutoNum type="arabicPeriod"/>
            </a:pPr>
            <a:endParaRPr lang="en-US" sz="1200">
              <a:solidFill>
                <a:srgbClr val="1B442A"/>
              </a:solidFill>
              <a:ea typeface="Open Sans Light"/>
              <a:cs typeface="Open Sans Light"/>
            </a:endParaRPr>
          </a:p>
          <a:p>
            <a:pPr marL="479425" lvl="1" indent="-342900">
              <a:buFontTx/>
              <a:buAutoNum type="arabicPeriod"/>
            </a:pPr>
            <a:endParaRPr lang="en-US" sz="1200" kern="0">
              <a:solidFill>
                <a:srgbClr val="1B442A"/>
              </a:solidFill>
              <a:ea typeface="Open Sans Light"/>
              <a:cs typeface="Open Sans Light"/>
            </a:endParaRPr>
          </a:p>
        </p:txBody>
      </p:sp>
      <p:pic>
        <p:nvPicPr>
          <p:cNvPr id="6" name="Picture 5">
            <a:extLst>
              <a:ext uri="{FF2B5EF4-FFF2-40B4-BE49-F238E27FC236}">
                <a16:creationId xmlns:a16="http://schemas.microsoft.com/office/drawing/2014/main" id="{C9986E35-3F28-50D8-FB91-54B0CA566F34}"/>
              </a:ext>
            </a:extLst>
          </p:cNvPr>
          <p:cNvPicPr>
            <a:picLocks noChangeAspect="1"/>
          </p:cNvPicPr>
          <p:nvPr/>
        </p:nvPicPr>
        <p:blipFill>
          <a:blip r:embed="rId3"/>
          <a:stretch>
            <a:fillRect/>
          </a:stretch>
        </p:blipFill>
        <p:spPr>
          <a:xfrm>
            <a:off x="838200" y="4394710"/>
            <a:ext cx="2495906" cy="750288"/>
          </a:xfrm>
          <a:prstGeom prst="rect">
            <a:avLst/>
          </a:prstGeom>
        </p:spPr>
      </p:pic>
      <p:pic>
        <p:nvPicPr>
          <p:cNvPr id="7" name="Picture 6">
            <a:extLst>
              <a:ext uri="{FF2B5EF4-FFF2-40B4-BE49-F238E27FC236}">
                <a16:creationId xmlns:a16="http://schemas.microsoft.com/office/drawing/2014/main" id="{90DEA73B-8662-9F80-F054-4C6636C5CCE0}"/>
              </a:ext>
            </a:extLst>
          </p:cNvPr>
          <p:cNvPicPr>
            <a:picLocks noChangeAspect="1"/>
          </p:cNvPicPr>
          <p:nvPr/>
        </p:nvPicPr>
        <p:blipFill>
          <a:blip r:embed="rId4"/>
          <a:stretch>
            <a:fillRect/>
          </a:stretch>
        </p:blipFill>
        <p:spPr>
          <a:xfrm>
            <a:off x="4044088" y="4395789"/>
            <a:ext cx="1837143" cy="903262"/>
          </a:xfrm>
          <a:prstGeom prst="rect">
            <a:avLst/>
          </a:prstGeom>
        </p:spPr>
      </p:pic>
    </p:spTree>
    <p:extLst>
      <p:ext uri="{BB962C8B-B14F-4D97-AF65-F5344CB8AC3E}">
        <p14:creationId xmlns:p14="http://schemas.microsoft.com/office/powerpoint/2010/main" val="542705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2AD9B-676C-315D-DE61-9840A763E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1520A-324C-1076-DF8F-F0A72C394A0E}"/>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97FF44A4-7DE0-3215-5204-98D0DACEA14F}"/>
              </a:ext>
            </a:extLst>
          </p:cNvPr>
          <p:cNvSpPr txBox="1">
            <a:spLocks/>
          </p:cNvSpPr>
          <p:nvPr/>
        </p:nvSpPr>
        <p:spPr>
          <a:xfrm>
            <a:off x="457275" y="1534670"/>
            <a:ext cx="6696560" cy="3735363"/>
          </a:xfr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r>
              <a:rPr lang="en-US" sz="1200" err="1">
                <a:ea typeface="Open Sans Light"/>
                <a:cs typeface="Open Sans Light"/>
              </a:rPr>
              <a:t>OpenStaticAnalyzer</a:t>
            </a:r>
            <a:r>
              <a:rPr lang="en-US" sz="1200">
                <a:ea typeface="Open Sans Light"/>
                <a:cs typeface="Open Sans Light"/>
              </a:rPr>
              <a:t> and </a:t>
            </a:r>
            <a:r>
              <a:rPr lang="en-US" sz="1200" err="1">
                <a:ea typeface="Open Sans Light"/>
                <a:cs typeface="Open Sans Light"/>
              </a:rPr>
              <a:t>escomplex</a:t>
            </a:r>
            <a:r>
              <a:rPr lang="en-US" sz="1200">
                <a:ea typeface="Open Sans Light"/>
                <a:cs typeface="Open Sans Light"/>
              </a:rPr>
              <a:t> are run on identified code to derive:</a:t>
            </a:r>
          </a:p>
          <a:p>
            <a:pPr marL="422786" lvl="1" indent="-285750"/>
            <a:r>
              <a:rPr lang="en-US" sz="1200">
                <a:ea typeface="Open Sans Light"/>
                <a:cs typeface="Open Sans Light"/>
              </a:rPr>
              <a:t>Size Metrics: Total Lines of Code, Logical Lines of Code, etc.</a:t>
            </a:r>
          </a:p>
          <a:p>
            <a:pPr marL="422786" lvl="1" indent="-285750"/>
            <a:r>
              <a:rPr lang="en-US" sz="1200">
                <a:ea typeface="Open Sans Light"/>
                <a:cs typeface="Open Sans Light"/>
              </a:rPr>
              <a:t>Documentation Metrics: Comments, Docs, etc.</a:t>
            </a:r>
          </a:p>
          <a:p>
            <a:pPr marL="422786" lvl="1" indent="-285750"/>
            <a:r>
              <a:rPr lang="en-US" sz="1200">
                <a:ea typeface="Open Sans Light"/>
                <a:cs typeface="Open Sans Light"/>
              </a:rPr>
              <a:t>Clone metrics: Relating to clone coverage, classes, complexity, instances, etc.</a:t>
            </a:r>
          </a:p>
          <a:p>
            <a:pPr marL="422786" lvl="1" indent="-285750"/>
            <a:r>
              <a:rPr lang="en-US" sz="1200">
                <a:ea typeface="Open Sans Light"/>
                <a:cs typeface="Open Sans Light"/>
              </a:rPr>
              <a:t>Complexity metrics: Cyclomatic and nested.</a:t>
            </a:r>
          </a:p>
          <a:p>
            <a:pPr marL="422786" lvl="1" indent="-285750"/>
            <a:r>
              <a:rPr lang="en-US" sz="1200">
                <a:ea typeface="Open Sans Light"/>
                <a:cs typeface="Open Sans Light"/>
              </a:rPr>
              <a:t>Halstead metrics: Uses total and unique number of operators and operands to capture vocabulary, volume, time, etc.</a:t>
            </a:r>
          </a:p>
          <a:p>
            <a:pPr marL="285750" indent="-285750"/>
            <a:r>
              <a:rPr lang="en-US" sz="1200">
                <a:ea typeface="Open Sans Light"/>
                <a:cs typeface="Open Sans Light"/>
              </a:rPr>
              <a:t>Resulting dataset contains a 35 dimensional record for each observed file along with a labelled vulnerability status (1 = vulnerability detected, 0 = vulnerability not detected).</a:t>
            </a:r>
            <a:endParaRPr lang="en-US" sz="1200"/>
          </a:p>
          <a:p>
            <a:pPr marL="422275" lvl="1" indent="-285750"/>
            <a:endParaRPr lang="en-US" sz="1200" kern="0"/>
          </a:p>
          <a:p>
            <a:pPr marL="285750" indent="-285750"/>
            <a:endParaRPr lang="en-US" sz="1200"/>
          </a:p>
        </p:txBody>
      </p:sp>
      <p:pic>
        <p:nvPicPr>
          <p:cNvPr id="8" name="Picture 7">
            <a:extLst>
              <a:ext uri="{FF2B5EF4-FFF2-40B4-BE49-F238E27FC236}">
                <a16:creationId xmlns:a16="http://schemas.microsoft.com/office/drawing/2014/main" id="{DBE2A998-2A80-2A69-8E7C-D024ACD5C01A}"/>
              </a:ext>
            </a:extLst>
          </p:cNvPr>
          <p:cNvPicPr>
            <a:picLocks noChangeAspect="1"/>
          </p:cNvPicPr>
          <p:nvPr/>
        </p:nvPicPr>
        <p:blipFill>
          <a:blip r:embed="rId2"/>
          <a:stretch>
            <a:fillRect/>
          </a:stretch>
        </p:blipFill>
        <p:spPr>
          <a:xfrm>
            <a:off x="7351059" y="1266407"/>
            <a:ext cx="4002741" cy="3973630"/>
          </a:xfrm>
          <a:prstGeom prst="rect">
            <a:avLst/>
          </a:prstGeom>
        </p:spPr>
      </p:pic>
    </p:spTree>
    <p:extLst>
      <p:ext uri="{BB962C8B-B14F-4D97-AF65-F5344CB8AC3E}">
        <p14:creationId xmlns:p14="http://schemas.microsoft.com/office/powerpoint/2010/main" val="3349420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58D07-CAB8-86E2-BCFC-5C92B31D5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88AE5-184D-866A-9A03-F2981108AEBE}"/>
              </a:ext>
            </a:extLst>
          </p:cNvPr>
          <p:cNvSpPr>
            <a:spLocks noGrp="1"/>
          </p:cNvSpPr>
          <p:nvPr>
            <p:ph type="title"/>
          </p:nvPr>
        </p:nvSpPr>
        <p:spPr/>
        <p:txBody>
          <a:bodyPr/>
          <a:lstStyle/>
          <a:p>
            <a:r>
              <a:rPr lang="en-US"/>
              <a:t>Install and Import Libraries</a:t>
            </a:r>
          </a:p>
        </p:txBody>
      </p:sp>
      <p:pic>
        <p:nvPicPr>
          <p:cNvPr id="4" name="Picture 3">
            <a:extLst>
              <a:ext uri="{FF2B5EF4-FFF2-40B4-BE49-F238E27FC236}">
                <a16:creationId xmlns:a16="http://schemas.microsoft.com/office/drawing/2014/main" id="{8B0F3D19-FD05-C7C6-585A-1D9991224C76}"/>
              </a:ext>
            </a:extLst>
          </p:cNvPr>
          <p:cNvPicPr>
            <a:picLocks noChangeAspect="1"/>
          </p:cNvPicPr>
          <p:nvPr/>
        </p:nvPicPr>
        <p:blipFill>
          <a:blip r:embed="rId2"/>
          <a:stretch>
            <a:fillRect/>
          </a:stretch>
        </p:blipFill>
        <p:spPr>
          <a:xfrm>
            <a:off x="838200" y="1371692"/>
            <a:ext cx="6379369" cy="4517813"/>
          </a:xfrm>
          <a:prstGeom prst="rect">
            <a:avLst/>
          </a:prstGeom>
        </p:spPr>
      </p:pic>
    </p:spTree>
    <p:extLst>
      <p:ext uri="{BB962C8B-B14F-4D97-AF65-F5344CB8AC3E}">
        <p14:creationId xmlns:p14="http://schemas.microsoft.com/office/powerpoint/2010/main" val="1517994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B2CD-61B7-476F-6DF9-B37FA56803E9}"/>
              </a:ext>
            </a:extLst>
          </p:cNvPr>
          <p:cNvSpPr>
            <a:spLocks noGrp="1"/>
          </p:cNvSpPr>
          <p:nvPr>
            <p:ph type="title"/>
          </p:nvPr>
        </p:nvSpPr>
        <p:spPr/>
        <p:txBody>
          <a:bodyPr/>
          <a:lstStyle/>
          <a:p>
            <a:r>
              <a:rPr lang="en-US"/>
              <a:t>CERT Applied Data Science for Cybersecurity Professional Certificate</a:t>
            </a:r>
          </a:p>
        </p:txBody>
      </p:sp>
      <p:pic>
        <p:nvPicPr>
          <p:cNvPr id="4" name="Picture 3">
            <a:extLst>
              <a:ext uri="{FF2B5EF4-FFF2-40B4-BE49-F238E27FC236}">
                <a16:creationId xmlns:a16="http://schemas.microsoft.com/office/drawing/2014/main" id="{A87DC9EF-7C79-62FF-438E-40BA7968D9E0}"/>
              </a:ext>
            </a:extLst>
          </p:cNvPr>
          <p:cNvPicPr>
            <a:picLocks noChangeAspect="1"/>
          </p:cNvPicPr>
          <p:nvPr/>
        </p:nvPicPr>
        <p:blipFill rotWithShape="1">
          <a:blip r:embed="rId3"/>
          <a:srcRect l="1826" t="14209" r="2043"/>
          <a:stretch/>
        </p:blipFill>
        <p:spPr>
          <a:xfrm>
            <a:off x="958191" y="1550987"/>
            <a:ext cx="8970406" cy="3926875"/>
          </a:xfrm>
          <a:prstGeom prst="rect">
            <a:avLst/>
          </a:prstGeom>
        </p:spPr>
      </p:pic>
      <p:sp>
        <p:nvSpPr>
          <p:cNvPr id="5" name="TextBox 4">
            <a:extLst>
              <a:ext uri="{FF2B5EF4-FFF2-40B4-BE49-F238E27FC236}">
                <a16:creationId xmlns:a16="http://schemas.microsoft.com/office/drawing/2014/main" id="{42BCE120-A8B8-573A-3ACD-E0B991191900}"/>
              </a:ext>
            </a:extLst>
          </p:cNvPr>
          <p:cNvSpPr txBox="1"/>
          <p:nvPr/>
        </p:nvSpPr>
        <p:spPr>
          <a:xfrm>
            <a:off x="932313" y="5540832"/>
            <a:ext cx="9220778" cy="276999"/>
          </a:xfrm>
          <a:prstGeom prst="rect">
            <a:avLst/>
          </a:prstGeom>
          <a:noFill/>
        </p:spPr>
        <p:txBody>
          <a:bodyPr wrap="square">
            <a:spAutoFit/>
          </a:bodyPr>
          <a:lstStyle/>
          <a:p>
            <a:r>
              <a:rPr lang="en-US" sz="1200"/>
              <a:t>https://</a:t>
            </a:r>
            <a:r>
              <a:rPr lang="en-US" sz="1200" err="1"/>
              <a:t>www.sei.cmu.edu</a:t>
            </a:r>
            <a:r>
              <a:rPr lang="en-US" sz="1200"/>
              <a:t>/education-outreach/credentials/credential.cfm?customel_datapageid_14047=348770</a:t>
            </a:r>
          </a:p>
        </p:txBody>
      </p:sp>
    </p:spTree>
    <p:extLst>
      <p:ext uri="{BB962C8B-B14F-4D97-AF65-F5344CB8AC3E}">
        <p14:creationId xmlns:p14="http://schemas.microsoft.com/office/powerpoint/2010/main" val="1464884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40744-AAF0-BFF7-96B8-135585CA5B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1C2239-14E7-C0C2-66CA-9D3FD0094A5E}"/>
              </a:ext>
            </a:extLst>
          </p:cNvPr>
          <p:cNvSpPr>
            <a:spLocks noGrp="1"/>
          </p:cNvSpPr>
          <p:nvPr>
            <p:ph type="title"/>
          </p:nvPr>
        </p:nvSpPr>
        <p:spPr/>
        <p:txBody>
          <a:bodyPr/>
          <a:lstStyle/>
          <a:p>
            <a:r>
              <a:rPr lang="en-US"/>
              <a:t>Tasks</a:t>
            </a:r>
          </a:p>
        </p:txBody>
      </p:sp>
      <p:sp>
        <p:nvSpPr>
          <p:cNvPr id="3" name="Content Placeholder 2">
            <a:extLst>
              <a:ext uri="{FF2B5EF4-FFF2-40B4-BE49-F238E27FC236}">
                <a16:creationId xmlns:a16="http://schemas.microsoft.com/office/drawing/2014/main" id="{8B2FF7C4-D09C-A62A-72C4-2C45F2C47BB0}"/>
              </a:ext>
            </a:extLst>
          </p:cNvPr>
          <p:cNvSpPr txBox="1">
            <a:spLocks/>
          </p:cNvSpPr>
          <p:nvPr/>
        </p:nvSpPr>
        <p:spPr>
          <a:xfrm>
            <a:off x="345178" y="1403801"/>
            <a:ext cx="11501643" cy="4050397"/>
          </a:xfr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50000"/>
              </a:lnSpc>
              <a:buFont typeface="+mj-lt"/>
              <a:buAutoNum type="arabicPeriod"/>
            </a:pPr>
            <a:r>
              <a:rPr lang="en-US" sz="1600">
                <a:ea typeface="Open Sans Light"/>
                <a:cs typeface="Open Sans Light"/>
              </a:rPr>
              <a:t>Read the csv into a </a:t>
            </a:r>
            <a:r>
              <a:rPr lang="en-US" sz="1600" err="1">
                <a:ea typeface="Open Sans Light"/>
                <a:cs typeface="Open Sans Light"/>
              </a:rPr>
              <a:t>dataframe</a:t>
            </a:r>
            <a:r>
              <a:rPr lang="en-US" sz="1600">
                <a:ea typeface="Open Sans Light"/>
                <a:cs typeface="Open Sans Light"/>
              </a:rPr>
              <a:t> using pandas.</a:t>
            </a:r>
          </a:p>
          <a:p>
            <a:pPr marL="342900" indent="-342900">
              <a:lnSpc>
                <a:spcPct val="150000"/>
              </a:lnSpc>
              <a:buFont typeface="+mj-lt"/>
              <a:buAutoNum type="arabicPeriod"/>
            </a:pPr>
            <a:r>
              <a:rPr lang="en-US" sz="1600">
                <a:ea typeface="Open Sans Light"/>
                <a:cs typeface="Open Sans Light"/>
              </a:rPr>
              <a:t>View the first 5 rows of the </a:t>
            </a:r>
            <a:r>
              <a:rPr lang="en-US" sz="1600" err="1">
                <a:ea typeface="Open Sans Light"/>
                <a:cs typeface="Open Sans Light"/>
              </a:rPr>
              <a:t>dataframe</a:t>
            </a:r>
            <a:r>
              <a:rPr lang="en-US" sz="1600">
                <a:ea typeface="Open Sans Light"/>
                <a:cs typeface="Open Sans Light"/>
              </a:rPr>
              <a:t>.</a:t>
            </a:r>
          </a:p>
          <a:p>
            <a:pPr marL="342900" indent="-342900">
              <a:lnSpc>
                <a:spcPct val="150000"/>
              </a:lnSpc>
              <a:buFont typeface="+mj-lt"/>
              <a:buAutoNum type="arabicPeriod"/>
            </a:pPr>
            <a:r>
              <a:rPr lang="en-US" sz="1600">
                <a:ea typeface="Open Sans Light"/>
                <a:cs typeface="Open Sans Light"/>
              </a:rPr>
              <a:t>Identify and remove non-numerical features from the </a:t>
            </a:r>
            <a:r>
              <a:rPr lang="en-US" sz="1600" err="1">
                <a:ea typeface="Open Sans Light"/>
                <a:cs typeface="Open Sans Light"/>
              </a:rPr>
              <a:t>dataframe</a:t>
            </a:r>
            <a:r>
              <a:rPr lang="en-US" sz="1600">
                <a:ea typeface="Open Sans Light"/>
                <a:cs typeface="Open Sans Light"/>
              </a:rPr>
              <a:t>.</a:t>
            </a:r>
          </a:p>
          <a:p>
            <a:pPr marL="342900" indent="-342900">
              <a:lnSpc>
                <a:spcPct val="150000"/>
              </a:lnSpc>
              <a:buFont typeface="+mj-lt"/>
              <a:buAutoNum type="arabicPeriod"/>
            </a:pPr>
            <a:r>
              <a:rPr lang="en-US" sz="1600">
                <a:ea typeface="Open Sans Light"/>
                <a:cs typeface="Open Sans Light"/>
              </a:rPr>
              <a:t>Plot histograms of the raw data</a:t>
            </a:r>
          </a:p>
          <a:p>
            <a:pPr marL="342900" indent="-342900">
              <a:lnSpc>
                <a:spcPct val="150000"/>
              </a:lnSpc>
              <a:buFont typeface="+mj-lt"/>
              <a:buAutoNum type="arabicPeriod"/>
            </a:pPr>
            <a:endParaRPr lang="en-US" sz="1600">
              <a:ea typeface="Open Sans Light"/>
              <a:cs typeface="Open Sans Light"/>
            </a:endParaRPr>
          </a:p>
          <a:p>
            <a:pPr marL="285750" indent="-285750">
              <a:lnSpc>
                <a:spcPct val="150000"/>
              </a:lnSpc>
            </a:pPr>
            <a:endParaRPr lang="en-US" sz="1600"/>
          </a:p>
        </p:txBody>
      </p:sp>
    </p:spTree>
    <p:extLst>
      <p:ext uri="{BB962C8B-B14F-4D97-AF65-F5344CB8AC3E}">
        <p14:creationId xmlns:p14="http://schemas.microsoft.com/office/powerpoint/2010/main" val="19493915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B329A-2125-CCA0-EE4C-4FE5CF3245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3C0BA-00D4-CC56-E739-522896206893}"/>
              </a:ext>
            </a:extLst>
          </p:cNvPr>
          <p:cNvSpPr>
            <a:spLocks noGrp="1"/>
          </p:cNvSpPr>
          <p:nvPr>
            <p:ph type="title"/>
          </p:nvPr>
        </p:nvSpPr>
        <p:spPr/>
        <p:txBody>
          <a:bodyPr/>
          <a:lstStyle/>
          <a:p>
            <a:r>
              <a:rPr lang="en-US"/>
              <a:t>K-Nearest Neighbors Classification</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46ECF6EA-E685-1F5C-7CD5-65EBE0CCBB0F}"/>
                  </a:ext>
                </a:extLst>
              </p:cNvPr>
              <p:cNvSpPr txBox="1">
                <a:spLocks/>
              </p:cNvSpPr>
              <p:nvPr/>
            </p:nvSpPr>
            <p:spPr>
              <a:xfrm>
                <a:off x="315168" y="1283525"/>
                <a:ext cx="6980257" cy="4050397"/>
              </a:xfr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100"/>
                  <a:t>Train KNN classifier model to predict code being vulnerable or not by searching the space near a point in 35 dimensional space for K nearest neighbors and making a decision for the point’s class based on majority vote.</a:t>
                </a:r>
              </a:p>
              <a:p>
                <a:pPr marL="285750" indent="-285750">
                  <a:buFont typeface="Arial" panose="020B0604020202020204" pitchFamily="34" charset="0"/>
                  <a:buChar char="•"/>
                </a:pPr>
                <a:r>
                  <a:rPr lang="en-US" sz="1100"/>
                  <a:t>Given:</a:t>
                </a:r>
                <a:endParaRPr lang="en-US" sz="1100">
                  <a:ea typeface="Open Sans Light" panose="020B0306030504020204" pitchFamily="34" charset="0"/>
                  <a:cs typeface="Open Sans Light" panose="020B0306030504020204" pitchFamily="34" charset="0"/>
                </a:endParaRPr>
              </a:p>
              <a:p>
                <a:pPr marL="422786" lvl="1" indent="-285750"/>
                <a14:m>
                  <m:oMath xmlns:m="http://schemas.openxmlformats.org/officeDocument/2006/math">
                    <m:sSub>
                      <m:sSubPr>
                        <m:ctrlPr>
                          <a:rPr lang="en-US" sz="1100" i="1" smtClean="0">
                            <a:latin typeface="Cambria Math" panose="02040503050406030204" pitchFamily="18" charset="0"/>
                            <a:ea typeface="Open Sans Light" panose="020B0306030504020204" pitchFamily="34" charset="0"/>
                            <a:cs typeface="Open Sans Light" panose="020B0306030504020204" pitchFamily="34" charset="0"/>
                          </a:rPr>
                        </m:ctrlPr>
                      </m:sSubPr>
                      <m:e>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𝑥</m:t>
                        </m:r>
                      </m:e>
                      <m:sub>
                        <m:r>
                          <a:rPr lang="en-US" sz="1100" i="1" smtClean="0">
                            <a:latin typeface="Cambria Math" panose="02040503050406030204" pitchFamily="18" charset="0"/>
                            <a:ea typeface="Open Sans Light" panose="020B0306030504020204" pitchFamily="34" charset="0"/>
                            <a:cs typeface="Open Sans Light" panose="020B0306030504020204" pitchFamily="34" charset="0"/>
                          </a:rPr>
                          <m:t>0</m:t>
                        </m:r>
                      </m:sub>
                    </m:sSub>
                  </m:oMath>
                </a14:m>
                <a:r>
                  <a:rPr lang="en-US" sz="1100">
                    <a:ea typeface="Open Sans Light" panose="020B0306030504020204" pitchFamily="34" charset="0"/>
                    <a:cs typeface="Open Sans Light" panose="020B0306030504020204" pitchFamily="34" charset="0"/>
                  </a:rPr>
                  <a:t> a point (or function in our case) which has a position defined by the 35 different code analysis features</a:t>
                </a:r>
              </a:p>
              <a:p>
                <a:pPr marL="422786" lvl="1" indent="-285750"/>
                <a14:m>
                  <m:oMath xmlns:m="http://schemas.openxmlformats.org/officeDocument/2006/math">
                    <m:r>
                      <a:rPr lang="en-US" sz="1100" i="1" smtClean="0">
                        <a:latin typeface="Cambria Math" panose="02040503050406030204" pitchFamily="18" charset="0"/>
                      </a:rPr>
                      <m:t>𝑘</m:t>
                    </m:r>
                  </m:oMath>
                </a14:m>
                <a:r>
                  <a:rPr lang="en-US" sz="1100"/>
                  <a:t> </a:t>
                </a:r>
                <a:r>
                  <a:rPr lang="en-US" sz="1100">
                    <a:ea typeface="Open Sans Light" panose="020B0306030504020204" pitchFamily="34" charset="0"/>
                    <a:cs typeface="Open Sans Light" panose="020B0306030504020204" pitchFamily="34" charset="0"/>
                  </a:rPr>
                  <a:t>defining the k nearest points to </a:t>
                </a:r>
                <a14:m>
                  <m:oMath xmlns:m="http://schemas.openxmlformats.org/officeDocument/2006/math">
                    <m:sSub>
                      <m:sSubPr>
                        <m:ctrlPr>
                          <a:rPr lang="en-US" sz="1100" i="1" smtClean="0">
                            <a:latin typeface="Cambria Math" panose="02040503050406030204" pitchFamily="18" charset="0"/>
                            <a:ea typeface="Open Sans Light" panose="020B0306030504020204" pitchFamily="34" charset="0"/>
                            <a:cs typeface="Open Sans Light" panose="020B0306030504020204" pitchFamily="34" charset="0"/>
                          </a:rPr>
                        </m:ctrlPr>
                      </m:sSubPr>
                      <m:e>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𝑥</m:t>
                        </m:r>
                      </m:e>
                      <m:sub>
                        <m:r>
                          <a:rPr lang="en-US" sz="1100" i="1" smtClean="0">
                            <a:latin typeface="Cambria Math" panose="02040503050406030204" pitchFamily="18" charset="0"/>
                            <a:ea typeface="Open Sans Light" panose="020B0306030504020204" pitchFamily="34" charset="0"/>
                            <a:cs typeface="Open Sans Light" panose="020B0306030504020204" pitchFamily="34" charset="0"/>
                          </a:rPr>
                          <m:t>0</m:t>
                        </m:r>
                      </m:sub>
                    </m:sSub>
                  </m:oMath>
                </a14:m>
                <a:endParaRPr lang="en-US" sz="1100">
                  <a:ea typeface="Open Sans Light" panose="020B0306030504020204" pitchFamily="34" charset="0"/>
                  <a:cs typeface="Open Sans Light" panose="020B0306030504020204" pitchFamily="34" charset="0"/>
                </a:endParaRPr>
              </a:p>
              <a:p>
                <a:pPr marL="422786" lvl="1" indent="-285750"/>
                <a14:m>
                  <m:oMath xmlns:m="http://schemas.openxmlformats.org/officeDocument/2006/math">
                    <m:sSub>
                      <m:sSubPr>
                        <m:ctrlPr>
                          <a:rPr lang="en-US" sz="1100" i="1" smtClean="0">
                            <a:latin typeface="Cambria Math" panose="02040503050406030204" pitchFamily="18" charset="0"/>
                            <a:ea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𝒩</m:t>
                        </m:r>
                      </m:e>
                      <m:sub>
                        <m:r>
                          <a:rPr lang="en-US" sz="1100" i="1" smtClean="0">
                            <a:latin typeface="Cambria Math" panose="02040503050406030204" pitchFamily="18" charset="0"/>
                            <a:ea typeface="Cambria Math" panose="02040503050406030204" pitchFamily="18" charset="0"/>
                          </a:rPr>
                          <m:t>0</m:t>
                        </m:r>
                      </m:sub>
                    </m:sSub>
                    <m:r>
                      <a:rPr lang="en-US" sz="1100" i="1" smtClean="0">
                        <a:latin typeface="Cambria Math" panose="02040503050406030204" pitchFamily="18" charset="0"/>
                      </a:rPr>
                      <m:t> </m:t>
                    </m:r>
                  </m:oMath>
                </a14:m>
                <a:r>
                  <a:rPr lang="en-US" sz="1100"/>
                  <a:t>the collection of k closest points to </a:t>
                </a:r>
                <a14:m>
                  <m:oMath xmlns:m="http://schemas.openxmlformats.org/officeDocument/2006/math">
                    <m:sSub>
                      <m:sSubPr>
                        <m:ctrlPr>
                          <a:rPr lang="en-US" sz="1100" i="1">
                            <a:latin typeface="Cambria Math" panose="02040503050406030204" pitchFamily="18" charset="0"/>
                          </a:rPr>
                        </m:ctrlPr>
                      </m:sSubPr>
                      <m:e>
                        <m:r>
                          <a:rPr lang="en-US" sz="1100" i="1" smtClean="0">
                            <a:latin typeface="Cambria Math" panose="02040503050406030204" pitchFamily="18" charset="0"/>
                          </a:rPr>
                          <m:t>𝑥</m:t>
                        </m:r>
                      </m:e>
                      <m:sub>
                        <m:r>
                          <a:rPr lang="en-US" sz="1100" i="1" smtClean="0">
                            <a:latin typeface="Cambria Math" panose="02040503050406030204" pitchFamily="18" charset="0"/>
                          </a:rPr>
                          <m:t>0</m:t>
                        </m:r>
                      </m:sub>
                    </m:sSub>
                    <m:r>
                      <a:rPr lang="en-US" sz="1100" i="1" smtClean="0">
                        <a:latin typeface="Cambria Math" panose="02040503050406030204" pitchFamily="18" charset="0"/>
                      </a:rPr>
                      <m:t> </m:t>
                    </m:r>
                  </m:oMath>
                </a14:m>
                <a:endParaRPr lang="en-US" sz="1100" i="1"/>
              </a:p>
              <a:p>
                <a:pPr marL="422786" lvl="1" indent="-285750"/>
                <a:r>
                  <a:rPr lang="en-US" sz="1100"/>
                  <a:t>Return </a:t>
                </a:r>
                <a14:m>
                  <m:oMath xmlns:m="http://schemas.openxmlformats.org/officeDocument/2006/math">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𝑃𝑟</m:t>
                    </m:r>
                    <m:d>
                      <m:dPr>
                        <m:ctrlPr>
                          <a:rPr lang="en-US" sz="1100" i="1" smtClean="0">
                            <a:latin typeface="Cambria Math" panose="02040503050406030204" pitchFamily="18" charset="0"/>
                            <a:ea typeface="Open Sans Light" panose="020B0306030504020204" pitchFamily="34" charset="0"/>
                            <a:cs typeface="Open Sans Light" panose="020B0306030504020204" pitchFamily="34" charset="0"/>
                          </a:rPr>
                        </m:ctrlPr>
                      </m:dPr>
                      <m:e>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𝑌</m:t>
                        </m:r>
                        <m:r>
                          <a:rPr lang="en-US" sz="1100" i="1" smtClean="0">
                            <a:latin typeface="Cambria Math" panose="02040503050406030204" pitchFamily="18" charset="0"/>
                            <a:ea typeface="Open Sans Light" panose="020B0306030504020204" pitchFamily="34" charset="0"/>
                            <a:cs typeface="Open Sans Light" panose="020B0306030504020204" pitchFamily="34" charset="0"/>
                          </a:rPr>
                          <m:t>=</m:t>
                        </m:r>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𝑗</m:t>
                        </m:r>
                      </m:e>
                      <m:e>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𝑋</m:t>
                        </m:r>
                        <m:r>
                          <a:rPr lang="en-US" sz="1100" i="1" smtClean="0">
                            <a:latin typeface="Cambria Math" panose="02040503050406030204" pitchFamily="18" charset="0"/>
                            <a:ea typeface="Open Sans Light" panose="020B0306030504020204" pitchFamily="34" charset="0"/>
                            <a:cs typeface="Open Sans Light" panose="020B0306030504020204" pitchFamily="34" charset="0"/>
                          </a:rPr>
                          <m:t>=</m:t>
                        </m:r>
                        <m:sSub>
                          <m:sSubPr>
                            <m:ctrlPr>
                              <a:rPr lang="en-US" sz="1100" i="1" smtClean="0">
                                <a:latin typeface="Cambria Math" panose="02040503050406030204" pitchFamily="18" charset="0"/>
                                <a:ea typeface="Open Sans Light" panose="020B0306030504020204" pitchFamily="34" charset="0"/>
                                <a:cs typeface="Open Sans Light" panose="020B0306030504020204" pitchFamily="34" charset="0"/>
                              </a:rPr>
                            </m:ctrlPr>
                          </m:sSubPr>
                          <m:e>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𝑥</m:t>
                            </m:r>
                          </m:e>
                          <m:sub>
                            <m:r>
                              <a:rPr lang="en-US" sz="1100" i="1" smtClean="0">
                                <a:latin typeface="Cambria Math" panose="02040503050406030204" pitchFamily="18" charset="0"/>
                                <a:ea typeface="Open Sans Light" panose="020B0306030504020204" pitchFamily="34" charset="0"/>
                                <a:cs typeface="Open Sans Light" panose="020B0306030504020204" pitchFamily="34" charset="0"/>
                              </a:rPr>
                              <m:t>0</m:t>
                            </m:r>
                          </m:sub>
                        </m:sSub>
                      </m:e>
                    </m:d>
                    <m:r>
                      <a:rPr lang="en-US" sz="1100" i="1" smtClean="0">
                        <a:latin typeface="Cambria Math" panose="02040503050406030204" pitchFamily="18" charset="0"/>
                        <a:ea typeface="Open Sans Light" panose="020B0306030504020204" pitchFamily="34" charset="0"/>
                        <a:cs typeface="Open Sans Light" panose="020B0306030504020204" pitchFamily="34" charset="0"/>
                      </a:rPr>
                      <m:t>=</m:t>
                    </m:r>
                    <m:f>
                      <m:fPr>
                        <m:ctrlPr>
                          <a:rPr lang="en-US" sz="1100" i="1" smtClean="0">
                            <a:latin typeface="Cambria Math" panose="02040503050406030204" pitchFamily="18" charset="0"/>
                            <a:ea typeface="Open Sans Light" panose="020B0306030504020204" pitchFamily="34" charset="0"/>
                            <a:cs typeface="Open Sans Light" panose="020B0306030504020204" pitchFamily="34" charset="0"/>
                          </a:rPr>
                        </m:ctrlPr>
                      </m:fPr>
                      <m:num>
                        <m:r>
                          <a:rPr lang="en-US" sz="1100" i="1" smtClean="0">
                            <a:latin typeface="Cambria Math" panose="02040503050406030204" pitchFamily="18" charset="0"/>
                            <a:ea typeface="Open Sans Light" panose="020B0306030504020204" pitchFamily="34" charset="0"/>
                            <a:cs typeface="Open Sans Light" panose="020B0306030504020204" pitchFamily="34" charset="0"/>
                          </a:rPr>
                          <m:t>1</m:t>
                        </m:r>
                      </m:num>
                      <m:den>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𝑘</m:t>
                        </m:r>
                      </m:den>
                    </m:f>
                    <m:nary>
                      <m:naryPr>
                        <m:chr m:val="∑"/>
                        <m:supHide m:val="on"/>
                        <m:ctrlPr>
                          <a:rPr lang="en-US" sz="1100" i="1" smtClean="0">
                            <a:latin typeface="Cambria Math" panose="02040503050406030204" pitchFamily="18" charset="0"/>
                            <a:ea typeface="Open Sans Light" panose="020B0306030504020204" pitchFamily="34" charset="0"/>
                            <a:cs typeface="Open Sans Light" panose="020B0306030504020204" pitchFamily="34" charset="0"/>
                          </a:rPr>
                        </m:ctrlPr>
                      </m:naryPr>
                      <m:sub>
                        <m:r>
                          <m:rPr>
                            <m:brk m:alnAt="7"/>
                          </m:rP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𝑖</m:t>
                        </m:r>
                        <m:r>
                          <a:rPr lang="en-US" sz="1100" i="1" smtClean="0">
                            <a:latin typeface="Cambria Math" panose="02040503050406030204" pitchFamily="18" charset="0"/>
                            <a:ea typeface="Open Sans Light" panose="020B0306030504020204" pitchFamily="34" charset="0"/>
                            <a:cs typeface="Open Sans Light" panose="020B0306030504020204" pitchFamily="34" charset="0"/>
                          </a:rPr>
                          <m:t>∈</m:t>
                        </m:r>
                        <m:sSub>
                          <m:sSubPr>
                            <m:ctrlPr>
                              <a:rPr lang="en-US" sz="1100" i="1" smtClean="0">
                                <a:latin typeface="Cambria Math" panose="02040503050406030204" pitchFamily="18" charset="0"/>
                                <a:ea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𝒩</m:t>
                            </m:r>
                          </m:e>
                          <m:sub>
                            <m:r>
                              <a:rPr lang="en-US" sz="1100" i="1" smtClean="0">
                                <a:latin typeface="Cambria Math" panose="02040503050406030204" pitchFamily="18" charset="0"/>
                                <a:ea typeface="Cambria Math" panose="02040503050406030204" pitchFamily="18" charset="0"/>
                              </a:rPr>
                              <m:t>0</m:t>
                            </m:r>
                          </m:sub>
                        </m:sSub>
                      </m:sub>
                      <m:sup/>
                      <m:e>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𝐼</m:t>
                        </m:r>
                        <m:r>
                          <a:rPr lang="en-US" sz="1100" i="1" smtClean="0">
                            <a:latin typeface="Cambria Math" panose="02040503050406030204" pitchFamily="18" charset="0"/>
                            <a:ea typeface="Open Sans Light" panose="020B0306030504020204" pitchFamily="34" charset="0"/>
                            <a:cs typeface="Open Sans Light" panose="020B0306030504020204" pitchFamily="34" charset="0"/>
                          </a:rPr>
                          <m:t>(</m:t>
                        </m:r>
                        <m:sSub>
                          <m:sSubPr>
                            <m:ctrlPr>
                              <a:rPr lang="en-US" sz="1100" i="1" smtClean="0">
                                <a:latin typeface="Cambria Math" panose="02040503050406030204" pitchFamily="18" charset="0"/>
                                <a:ea typeface="Open Sans Light" panose="020B0306030504020204" pitchFamily="34" charset="0"/>
                                <a:cs typeface="Open Sans Light" panose="020B0306030504020204" pitchFamily="34" charset="0"/>
                              </a:rPr>
                            </m:ctrlPr>
                          </m:sSubPr>
                          <m:e>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𝑦</m:t>
                            </m:r>
                          </m:e>
                          <m:sub>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𝑖</m:t>
                            </m:r>
                          </m:sub>
                        </m:sSub>
                        <m:r>
                          <a:rPr lang="en-US" sz="1100" i="1" smtClean="0">
                            <a:latin typeface="Cambria Math" panose="02040503050406030204" pitchFamily="18" charset="0"/>
                            <a:ea typeface="Open Sans Light" panose="020B0306030504020204" pitchFamily="34" charset="0"/>
                            <a:cs typeface="Open Sans Light" panose="020B0306030504020204" pitchFamily="34" charset="0"/>
                          </a:rPr>
                          <m:t>=</m:t>
                        </m:r>
                        <m:r>
                          <a:rPr lang="en-US" sz="1100" i="1" smtClean="0">
                            <a:latin typeface="Cambria Math" panose="02040503050406030204" pitchFamily="18" charset="0"/>
                            <a:ea typeface="Open Sans Light" panose="020B0306030504020204" pitchFamily="34" charset="0"/>
                            <a:cs typeface="Open Sans Light" panose="020B0306030504020204" pitchFamily="34" charset="0"/>
                          </a:rPr>
                          <m:t>𝑗</m:t>
                        </m:r>
                        <m:r>
                          <a:rPr lang="en-US" sz="1100" i="1" smtClean="0">
                            <a:latin typeface="Cambria Math" panose="02040503050406030204" pitchFamily="18" charset="0"/>
                            <a:ea typeface="Open Sans Light" panose="020B0306030504020204" pitchFamily="34" charset="0"/>
                            <a:cs typeface="Open Sans Light" panose="020B0306030504020204" pitchFamily="34" charset="0"/>
                          </a:rPr>
                          <m:t>)</m:t>
                        </m:r>
                      </m:e>
                    </m:nary>
                  </m:oMath>
                </a14:m>
                <a:r>
                  <a:rPr lang="en-US" sz="1100">
                    <a:ea typeface="Open Sans Light" panose="020B0306030504020204" pitchFamily="34" charset="0"/>
                    <a:cs typeface="Open Sans Light" panose="020B0306030504020204" pitchFamily="34" charset="0"/>
                  </a:rPr>
                  <a:t> where </a:t>
                </a:r>
                <a14:m>
                  <m:oMath xmlns:m="http://schemas.openxmlformats.org/officeDocument/2006/math">
                    <m:r>
                      <a:rPr lang="en-US" sz="1100" i="1" smtClean="0">
                        <a:latin typeface="Cambria Math" panose="02040503050406030204" pitchFamily="18" charset="0"/>
                      </a:rPr>
                      <m:t>𝐼</m:t>
                    </m:r>
                    <m:d>
                      <m:dPr>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smtClean="0">
                                <a:latin typeface="Cambria Math" panose="02040503050406030204" pitchFamily="18" charset="0"/>
                              </a:rPr>
                              <m:t>𝑦</m:t>
                            </m:r>
                          </m:e>
                          <m:sub>
                            <m:r>
                              <a:rPr lang="en-US" sz="1100" i="1" smtClean="0">
                                <a:latin typeface="Cambria Math" panose="02040503050406030204" pitchFamily="18" charset="0"/>
                              </a:rPr>
                              <m:t>𝑖</m:t>
                            </m:r>
                          </m:sub>
                        </m:sSub>
                        <m:r>
                          <a:rPr lang="en-US" sz="1100" i="1" smtClean="0">
                            <a:latin typeface="Cambria Math" panose="02040503050406030204" pitchFamily="18" charset="0"/>
                          </a:rPr>
                          <m:t>=</m:t>
                        </m:r>
                        <m:r>
                          <a:rPr lang="en-US" sz="1100" i="1" smtClean="0">
                            <a:latin typeface="Cambria Math" panose="02040503050406030204" pitchFamily="18" charset="0"/>
                          </a:rPr>
                          <m:t>𝑗</m:t>
                        </m:r>
                      </m:e>
                    </m:d>
                  </m:oMath>
                </a14:m>
                <a:r>
                  <a:rPr lang="en-US" sz="1100">
                    <a:ea typeface="Open Sans Light" panose="020B0306030504020204" pitchFamily="34" charset="0"/>
                    <a:cs typeface="Open Sans Light" panose="020B0306030504020204" pitchFamily="34" charset="0"/>
                  </a:rPr>
                  <a:t> is the Identity function that returns 1 when a point </a:t>
                </a:r>
                <a:r>
                  <a:rPr lang="en-US" sz="1100"/>
                  <a:t>belongs to class j, otherwise 0.</a:t>
                </a:r>
                <a:endParaRPr lang="en-US" sz="1100">
                  <a:ea typeface="Open Sans Light" panose="020B0306030504020204" pitchFamily="34" charset="0"/>
                  <a:cs typeface="Open Sans Light" panose="020B0306030504020204" pitchFamily="34" charset="0"/>
                </a:endParaRPr>
              </a:p>
              <a:p>
                <a:endParaRPr lang="en-US" sz="1100">
                  <a:ea typeface="Open Sans Light" panose="020B0306030504020204" pitchFamily="34" charset="0"/>
                  <a:cs typeface="Open Sans Light" panose="020B0306030504020204" pitchFamily="34" charset="0"/>
                </a:endParaRPr>
              </a:p>
            </p:txBody>
          </p:sp>
        </mc:Choice>
        <mc:Fallback xmlns="">
          <p:sp>
            <p:nvSpPr>
              <p:cNvPr id="14" name="Content Placeholder 2">
                <a:extLst>
                  <a:ext uri="{FF2B5EF4-FFF2-40B4-BE49-F238E27FC236}">
                    <a16:creationId xmlns:a16="http://schemas.microsoft.com/office/drawing/2014/main" id="{46ECF6EA-E685-1F5C-7CD5-65EBE0CCBB0F}"/>
                  </a:ext>
                </a:extLst>
              </p:cNvPr>
              <p:cNvSpPr txBox="1">
                <a:spLocks noRot="1" noChangeAspect="1" noMove="1" noResize="1" noEditPoints="1" noAdjustHandles="1" noChangeArrowheads="1" noChangeShapeType="1" noTextEdit="1"/>
              </p:cNvSpPr>
              <p:nvPr/>
            </p:nvSpPr>
            <p:spPr>
              <a:xfrm>
                <a:off x="315168" y="1283525"/>
                <a:ext cx="6980257" cy="4050397"/>
              </a:xfrm>
              <a:blipFill>
                <a:blip r:embed="rId2"/>
                <a:stretch>
                  <a:fillRect/>
                </a:stretch>
              </a:blipFill>
            </p:spPr>
            <p:txBody>
              <a:bodyPr/>
              <a:lstStyle/>
              <a:p>
                <a:r>
                  <a:rPr lang="en-US">
                    <a:noFill/>
                  </a:rPr>
                  <a:t> </a:t>
                </a:r>
              </a:p>
            </p:txBody>
          </p:sp>
        </mc:Fallback>
      </mc:AlternateContent>
      <p:pic>
        <p:nvPicPr>
          <p:cNvPr id="15" name="Picture 2" descr="K-Nearest Neighbors (KNN) Classification with R Tutorial | DataCamp">
            <a:extLst>
              <a:ext uri="{FF2B5EF4-FFF2-40B4-BE49-F238E27FC236}">
                <a16:creationId xmlns:a16="http://schemas.microsoft.com/office/drawing/2014/main" id="{846AA310-AAD1-36B7-278E-9CA78D082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600" y="1184459"/>
            <a:ext cx="3463244" cy="25360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3BA44CD-DCA6-0ADD-2824-D8F8CBE016E8}"/>
              </a:ext>
            </a:extLst>
          </p:cNvPr>
          <p:cNvSpPr txBox="1"/>
          <p:nvPr/>
        </p:nvSpPr>
        <p:spPr>
          <a:xfrm>
            <a:off x="8068600" y="3720491"/>
            <a:ext cx="2938461"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00"/>
              <a:t>Kim, E. (2019, October 20). </a:t>
            </a:r>
            <a:r>
              <a:rPr lang="en-US" sz="500" i="1"/>
              <a:t>KNN(K-nearest neighbors) </a:t>
            </a:r>
            <a:r>
              <a:rPr lang="ko-KR" altLang="en-US" sz="500" i="1"/>
              <a:t>알고리즘 개념정리</a:t>
            </a:r>
            <a:r>
              <a:rPr lang="en-US" altLang="ko-KR" sz="500"/>
              <a:t>. </a:t>
            </a:r>
            <a:r>
              <a:rPr lang="en-US" sz="500"/>
              <a:t>KNN(K-Nearest Neighbors) </a:t>
            </a:r>
            <a:r>
              <a:rPr lang="ko-KR" altLang="en-US" sz="500"/>
              <a:t>알고리즘 개념정리</a:t>
            </a:r>
            <a:r>
              <a:rPr lang="en-US" altLang="ko-KR" sz="500"/>
              <a:t>. </a:t>
            </a:r>
            <a:r>
              <a:rPr lang="en-US" sz="500"/>
              <a:t>https://</a:t>
            </a:r>
            <a:r>
              <a:rPr lang="en-US" sz="500" err="1"/>
              <a:t>blog.eunsukim.me</a:t>
            </a:r>
            <a:r>
              <a:rPr lang="en-US" sz="500"/>
              <a:t>/posts/understanding-KNN</a:t>
            </a:r>
            <a:endParaRPr lang="en-US" sz="600"/>
          </a:p>
        </p:txBody>
      </p:sp>
      <p:graphicFrame>
        <p:nvGraphicFramePr>
          <p:cNvPr id="17" name="Table 16">
            <a:extLst>
              <a:ext uri="{FF2B5EF4-FFF2-40B4-BE49-F238E27FC236}">
                <a16:creationId xmlns:a16="http://schemas.microsoft.com/office/drawing/2014/main" id="{8F22CE52-814B-4B35-25B7-5F7E5423F7AA}"/>
              </a:ext>
            </a:extLst>
          </p:cNvPr>
          <p:cNvGraphicFramePr>
            <a:graphicFrameLocks noGrp="1"/>
          </p:cNvGraphicFramePr>
          <p:nvPr>
            <p:extLst>
              <p:ext uri="{D42A27DB-BD31-4B8C-83A1-F6EECF244321}">
                <p14:modId xmlns:p14="http://schemas.microsoft.com/office/powerpoint/2010/main" val="1504840921"/>
              </p:ext>
            </p:extLst>
          </p:nvPr>
        </p:nvGraphicFramePr>
        <p:xfrm>
          <a:off x="4605355" y="3720491"/>
          <a:ext cx="2938462" cy="1675704"/>
        </p:xfrm>
        <a:graphic>
          <a:graphicData uri="http://schemas.openxmlformats.org/drawingml/2006/table">
            <a:tbl>
              <a:tblPr firstRow="1" bandRow="1">
                <a:tableStyleId>{5940675A-B579-460E-94D1-54222C63F5DA}</a:tableStyleId>
              </a:tblPr>
              <a:tblGrid>
                <a:gridCol w="1469231">
                  <a:extLst>
                    <a:ext uri="{9D8B030D-6E8A-4147-A177-3AD203B41FA5}">
                      <a16:colId xmlns:a16="http://schemas.microsoft.com/office/drawing/2014/main" val="2196595778"/>
                    </a:ext>
                  </a:extLst>
                </a:gridCol>
                <a:gridCol w="1469231">
                  <a:extLst>
                    <a:ext uri="{9D8B030D-6E8A-4147-A177-3AD203B41FA5}">
                      <a16:colId xmlns:a16="http://schemas.microsoft.com/office/drawing/2014/main" val="3998970518"/>
                    </a:ext>
                  </a:extLst>
                </a:gridCol>
              </a:tblGrid>
              <a:tr h="837852">
                <a:tc>
                  <a:txBody>
                    <a:bodyPr/>
                    <a:lstStyle/>
                    <a:p>
                      <a:pPr algn="ctr"/>
                      <a:r>
                        <a:rPr lang="en-US">
                          <a:highlight>
                            <a:srgbClr val="FFFF00"/>
                          </a:highlight>
                        </a:rPr>
                        <a:t># of True Negatives</a:t>
                      </a:r>
                    </a:p>
                  </a:txBody>
                  <a:tcPr anchor="ctr"/>
                </a:tc>
                <a:tc>
                  <a:txBody>
                    <a:bodyPr/>
                    <a:lstStyle/>
                    <a:p>
                      <a:pPr algn="ctr"/>
                      <a:r>
                        <a:rPr lang="en-US"/>
                        <a:t># of False Positives</a:t>
                      </a:r>
                    </a:p>
                  </a:txBody>
                  <a:tcPr anchor="ctr"/>
                </a:tc>
                <a:extLst>
                  <a:ext uri="{0D108BD9-81ED-4DB2-BD59-A6C34878D82A}">
                    <a16:rowId xmlns:a16="http://schemas.microsoft.com/office/drawing/2014/main" val="1184362486"/>
                  </a:ext>
                </a:extLst>
              </a:tr>
              <a:tr h="837852">
                <a:tc>
                  <a:txBody>
                    <a:bodyPr/>
                    <a:lstStyle/>
                    <a:p>
                      <a:pPr algn="ctr"/>
                      <a:r>
                        <a:rPr lang="en-US"/>
                        <a:t># of False Negatives</a:t>
                      </a:r>
                    </a:p>
                  </a:txBody>
                  <a:tcPr anchor="ctr"/>
                </a:tc>
                <a:tc>
                  <a:txBody>
                    <a:bodyPr/>
                    <a:lstStyle/>
                    <a:p>
                      <a:pPr algn="ctr"/>
                      <a:r>
                        <a:rPr lang="en-US">
                          <a:highlight>
                            <a:srgbClr val="FFFF00"/>
                          </a:highlight>
                        </a:rPr>
                        <a:t># of True Positives</a:t>
                      </a:r>
                    </a:p>
                  </a:txBody>
                  <a:tcPr anchor="ctr"/>
                </a:tc>
                <a:extLst>
                  <a:ext uri="{0D108BD9-81ED-4DB2-BD59-A6C34878D82A}">
                    <a16:rowId xmlns:a16="http://schemas.microsoft.com/office/drawing/2014/main" val="3984319545"/>
                  </a:ext>
                </a:extLst>
              </a:tr>
            </a:tbl>
          </a:graphicData>
        </a:graphic>
      </p:graphicFrame>
      <p:grpSp>
        <p:nvGrpSpPr>
          <p:cNvPr id="25" name="Group 24">
            <a:extLst>
              <a:ext uri="{FF2B5EF4-FFF2-40B4-BE49-F238E27FC236}">
                <a16:creationId xmlns:a16="http://schemas.microsoft.com/office/drawing/2014/main" id="{EAB56137-E9AD-2E6B-313A-A8A4FB640770}"/>
              </a:ext>
            </a:extLst>
          </p:cNvPr>
          <p:cNvGrpSpPr/>
          <p:nvPr/>
        </p:nvGrpSpPr>
        <p:grpSpPr>
          <a:xfrm>
            <a:off x="2784849" y="4077989"/>
            <a:ext cx="4758968" cy="2009840"/>
            <a:chOff x="1302524" y="3742479"/>
            <a:chExt cx="4758968" cy="2009840"/>
          </a:xfrm>
        </p:grpSpPr>
        <p:sp>
          <p:nvSpPr>
            <p:cNvPr id="19" name="TextBox 18">
              <a:extLst>
                <a:ext uri="{FF2B5EF4-FFF2-40B4-BE49-F238E27FC236}">
                  <a16:creationId xmlns:a16="http://schemas.microsoft.com/office/drawing/2014/main" id="{6329CBF1-A0C6-ACBC-C3F6-2F845AAE175F}"/>
                </a:ext>
              </a:extLst>
            </p:cNvPr>
            <p:cNvSpPr txBox="1"/>
            <p:nvPr/>
          </p:nvSpPr>
          <p:spPr>
            <a:xfrm>
              <a:off x="4109374" y="5382989"/>
              <a:ext cx="9932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Calibri"/>
                  <a:ea typeface="Calibri"/>
                  <a:cs typeface="Calibri"/>
                  <a:sym typeface="Calibri"/>
                </a:rPr>
                <a:t>Predicted</a:t>
              </a:r>
            </a:p>
          </p:txBody>
        </p:sp>
        <p:sp>
          <p:nvSpPr>
            <p:cNvPr id="20" name="TextBox 19">
              <a:extLst>
                <a:ext uri="{FF2B5EF4-FFF2-40B4-BE49-F238E27FC236}">
                  <a16:creationId xmlns:a16="http://schemas.microsoft.com/office/drawing/2014/main" id="{DD06030E-C52A-DAE4-DE24-03ADD16ECD48}"/>
                </a:ext>
              </a:extLst>
            </p:cNvPr>
            <p:cNvSpPr txBox="1"/>
            <p:nvPr/>
          </p:nvSpPr>
          <p:spPr>
            <a:xfrm>
              <a:off x="4702789" y="5128723"/>
              <a:ext cx="1358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a:ln>
                    <a:noFill/>
                  </a:ln>
                  <a:solidFill>
                    <a:srgbClr val="000000"/>
                  </a:solidFill>
                  <a:effectLst/>
                  <a:uFillTx/>
                  <a:latin typeface="Calibri"/>
                  <a:ea typeface="Calibri"/>
                  <a:cs typeface="Calibri"/>
                  <a:sym typeface="Calibri"/>
                </a:rPr>
                <a:t>Vuln Detected (1)</a:t>
              </a:r>
            </a:p>
          </p:txBody>
        </p:sp>
        <p:sp>
          <p:nvSpPr>
            <p:cNvPr id="21" name="TextBox 20">
              <a:extLst>
                <a:ext uri="{FF2B5EF4-FFF2-40B4-BE49-F238E27FC236}">
                  <a16:creationId xmlns:a16="http://schemas.microsoft.com/office/drawing/2014/main" id="{9498B1F4-1BDE-4844-A8FD-C3A921C57A3A}"/>
                </a:ext>
              </a:extLst>
            </p:cNvPr>
            <p:cNvSpPr txBox="1"/>
            <p:nvPr/>
          </p:nvSpPr>
          <p:spPr>
            <a:xfrm>
              <a:off x="2837713" y="5122367"/>
              <a:ext cx="16664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i="1"/>
                <a:t>Vuln Not Detected (0)</a:t>
              </a:r>
              <a:endParaRPr kumimoji="0" lang="en-US" sz="1600" i="1" u="none" strike="noStrike" cap="none" spc="0" normalizeH="0" baseline="0">
                <a:ln>
                  <a:noFill/>
                </a:ln>
                <a:solidFill>
                  <a:srgbClr val="000000"/>
                </a:solidFill>
                <a:effectLst/>
                <a:uFillTx/>
                <a:latin typeface="Calibri"/>
                <a:ea typeface="Calibri"/>
                <a:cs typeface="Calibri"/>
                <a:sym typeface="Calibri"/>
              </a:endParaRPr>
            </a:p>
          </p:txBody>
        </p:sp>
        <p:sp>
          <p:nvSpPr>
            <p:cNvPr id="22" name="TextBox 21">
              <a:extLst>
                <a:ext uri="{FF2B5EF4-FFF2-40B4-BE49-F238E27FC236}">
                  <a16:creationId xmlns:a16="http://schemas.microsoft.com/office/drawing/2014/main" id="{089943BF-CFC9-11BB-58AE-45687C45BD6F}"/>
                </a:ext>
              </a:extLst>
            </p:cNvPr>
            <p:cNvSpPr txBox="1"/>
            <p:nvPr/>
          </p:nvSpPr>
          <p:spPr>
            <a:xfrm>
              <a:off x="1880363" y="4122871"/>
              <a:ext cx="6854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a:t>Actual</a:t>
              </a: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3" name="TextBox 22">
              <a:extLst>
                <a:ext uri="{FF2B5EF4-FFF2-40B4-BE49-F238E27FC236}">
                  <a16:creationId xmlns:a16="http://schemas.microsoft.com/office/drawing/2014/main" id="{8D18FB43-D1BE-8E14-B324-B2DAA446FFF8}"/>
                </a:ext>
              </a:extLst>
            </p:cNvPr>
            <p:cNvSpPr txBox="1"/>
            <p:nvPr/>
          </p:nvSpPr>
          <p:spPr>
            <a:xfrm>
              <a:off x="1643621" y="4558967"/>
              <a:ext cx="13587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1" u="none" strike="noStrike" cap="none" spc="0" normalizeH="0" baseline="0">
                  <a:ln>
                    <a:noFill/>
                  </a:ln>
                  <a:solidFill>
                    <a:srgbClr val="000000"/>
                  </a:solidFill>
                  <a:effectLst/>
                  <a:uFillTx/>
                  <a:latin typeface="Calibri"/>
                  <a:ea typeface="Calibri"/>
                  <a:cs typeface="Calibri"/>
                  <a:sym typeface="Calibri"/>
                </a:rPr>
                <a:t>Vuln Detected (1)</a:t>
              </a:r>
            </a:p>
          </p:txBody>
        </p:sp>
        <p:sp>
          <p:nvSpPr>
            <p:cNvPr id="24" name="TextBox 23">
              <a:extLst>
                <a:ext uri="{FF2B5EF4-FFF2-40B4-BE49-F238E27FC236}">
                  <a16:creationId xmlns:a16="http://schemas.microsoft.com/office/drawing/2014/main" id="{3B550EF1-02DB-1CD9-A402-E4E8BE7FEFD3}"/>
                </a:ext>
              </a:extLst>
            </p:cNvPr>
            <p:cNvSpPr txBox="1"/>
            <p:nvPr/>
          </p:nvSpPr>
          <p:spPr>
            <a:xfrm>
              <a:off x="1302524" y="3742479"/>
              <a:ext cx="166648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400" i="1"/>
                <a:t>Vuln Not Detected (0)</a:t>
              </a:r>
              <a:endParaRPr kumimoji="0" lang="en-US" sz="1600" i="1" u="none" strike="noStrike" cap="none" spc="0" normalizeH="0" baseline="0">
                <a:ln>
                  <a:noFill/>
                </a:ln>
                <a:solidFill>
                  <a:srgbClr val="000000"/>
                </a:solidFill>
                <a:effectLst/>
                <a:uFillTx/>
                <a:latin typeface="Calibri"/>
                <a:ea typeface="Calibri"/>
                <a:cs typeface="Calibri"/>
                <a:sym typeface="Calibri"/>
              </a:endParaRPr>
            </a:p>
          </p:txBody>
        </p:sp>
      </p:grpSp>
    </p:spTree>
    <p:extLst>
      <p:ext uri="{BB962C8B-B14F-4D97-AF65-F5344CB8AC3E}">
        <p14:creationId xmlns:p14="http://schemas.microsoft.com/office/powerpoint/2010/main" val="3658558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344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2647-D3B0-2756-DE40-E928C3204DC0}"/>
              </a:ext>
            </a:extLst>
          </p:cNvPr>
          <p:cNvSpPr>
            <a:spLocks noGrp="1"/>
          </p:cNvSpPr>
          <p:nvPr>
            <p:ph type="title"/>
          </p:nvPr>
        </p:nvSpPr>
        <p:spPr/>
        <p:txBody>
          <a:bodyPr/>
          <a:lstStyle/>
          <a:p>
            <a:r>
              <a:rPr lang="en-US" dirty="0"/>
              <a:t>Workshop</a:t>
            </a:r>
            <a:r>
              <a:rPr lang="en-US"/>
              <a:t> Agenda</a:t>
            </a:r>
          </a:p>
        </p:txBody>
      </p:sp>
      <p:sp>
        <p:nvSpPr>
          <p:cNvPr id="3" name="TextBox 1">
            <a:extLst>
              <a:ext uri="{FF2B5EF4-FFF2-40B4-BE49-F238E27FC236}">
                <a16:creationId xmlns:a16="http://schemas.microsoft.com/office/drawing/2014/main" id="{F7659904-5F79-D130-DA90-533906D90DC8}"/>
              </a:ext>
            </a:extLst>
          </p:cNvPr>
          <p:cNvSpPr txBox="1"/>
          <p:nvPr/>
        </p:nvSpPr>
        <p:spPr>
          <a:xfrm>
            <a:off x="838200" y="1541462"/>
            <a:ext cx="1051560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defPPr marL="0" marR="0" indent="0" algn="l" defTabSz="758364" rtl="0" fontAlgn="auto" latinLnBrk="1"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defRPr>
            </a:defPPr>
            <a:lvl1pPr marL="0" marR="0" indent="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1pPr>
            <a:lvl2pPr marL="0" marR="0" indent="37918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2pPr>
            <a:lvl3pPr marL="0" marR="0" indent="75836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3pPr>
            <a:lvl4pPr marL="0" marR="0" indent="113754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4pPr>
            <a:lvl5pPr marL="0" marR="0" indent="151673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5pPr>
            <a:lvl6pPr marL="0" marR="0" indent="1895912"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6pPr>
            <a:lvl7pPr marL="0" marR="0" indent="2275094"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7pPr>
            <a:lvl8pPr marL="0" marR="0" indent="2654277"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8pPr>
            <a:lvl9pPr marL="0" marR="0" indent="3033460" algn="l" defTabSz="758364" rtl="0" fontAlgn="auto" latinLnBrk="0" hangingPunct="0">
              <a:lnSpc>
                <a:spcPct val="100000"/>
              </a:lnSpc>
              <a:spcBef>
                <a:spcPts val="0"/>
              </a:spcBef>
              <a:spcAft>
                <a:spcPts val="0"/>
              </a:spcAft>
              <a:buClrTx/>
              <a:buSzTx/>
              <a:buFontTx/>
              <a:buNone/>
              <a:tabLst/>
              <a:defRPr kumimoji="0" sz="1493" b="0" i="0" u="none" strike="noStrike" cap="none" spc="0" normalizeH="0" baseline="0">
                <a:ln>
                  <a:noFill/>
                </a:ln>
                <a:solidFill>
                  <a:srgbClr val="000000"/>
                </a:solidFill>
                <a:effectLst/>
                <a:uFillTx/>
                <a:latin typeface="Calibri"/>
                <a:ea typeface="Calibri"/>
                <a:cs typeface="Calibri"/>
                <a:sym typeface="Calibri"/>
              </a:defRPr>
            </a:lvl9p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800">
                <a:latin typeface="+mn-lt"/>
              </a:rPr>
              <a:t>Data Science Overview</a:t>
            </a:r>
          </a:p>
          <a:p>
            <a:pPr marR="0" algn="l" defTabSz="914400" rtl="0" fontAlgn="auto" latinLnBrk="0" hangingPunct="0">
              <a:lnSpc>
                <a:spcPct val="100000"/>
              </a:lnSpc>
              <a:spcBef>
                <a:spcPts val="0"/>
              </a:spcBef>
              <a:spcAft>
                <a:spcPts val="0"/>
              </a:spcAft>
              <a:buClrTx/>
              <a:buSzTx/>
              <a:tabLst/>
            </a:pPr>
            <a:endParaRPr lang="en-US" sz="2800">
              <a:latin typeface="+mn-lt"/>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800" b="0" i="0" u="none" strike="noStrike" cap="none" spc="0" normalizeH="0" baseline="0">
                <a:ln>
                  <a:noFill/>
                </a:ln>
                <a:solidFill>
                  <a:srgbClr val="000000"/>
                </a:solidFill>
                <a:effectLst/>
                <a:uFillTx/>
                <a:latin typeface="+mn-lt"/>
                <a:ea typeface="Calibri"/>
                <a:cs typeface="Calibri"/>
                <a:sym typeface="Calibri"/>
              </a:rPr>
              <a:t>Lab Environment Setup</a:t>
            </a:r>
          </a:p>
          <a:p>
            <a:pPr marR="0" algn="l" defTabSz="914400" rtl="0" fontAlgn="auto" latinLnBrk="0" hangingPunct="0">
              <a:lnSpc>
                <a:spcPct val="100000"/>
              </a:lnSpc>
              <a:spcBef>
                <a:spcPts val="0"/>
              </a:spcBef>
              <a:spcAft>
                <a:spcPts val="0"/>
              </a:spcAft>
              <a:buClrTx/>
              <a:buSzTx/>
              <a:tabLst/>
            </a:pPr>
            <a:endParaRPr kumimoji="0" lang="en-US" sz="2800" b="0" i="0" u="none" strike="noStrike" cap="none" spc="0" normalizeH="0" baseline="0">
              <a:ln>
                <a:noFill/>
              </a:ln>
              <a:solidFill>
                <a:srgbClr val="000000"/>
              </a:solidFill>
              <a:effectLst/>
              <a:uFillTx/>
              <a:latin typeface="+mn-lt"/>
              <a:ea typeface="Calibri"/>
              <a:cs typeface="Calibri"/>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800">
                <a:latin typeface="+mn-lt"/>
              </a:rPr>
              <a:t>Problem Analysis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800" b="0" i="0" u="none" strike="noStrike" cap="none" spc="0" normalizeH="0" baseline="0">
              <a:ln>
                <a:noFill/>
              </a:ln>
              <a:solidFill>
                <a:srgbClr val="000000"/>
              </a:solidFill>
              <a:effectLst/>
              <a:uFillTx/>
              <a:latin typeface="+mn-lt"/>
              <a:ea typeface="Calibri"/>
              <a:cs typeface="Calibri"/>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800" b="0" i="0" u="none" strike="noStrike" cap="none" spc="0" normalizeH="0" baseline="0">
                <a:ln>
                  <a:noFill/>
                </a:ln>
                <a:solidFill>
                  <a:srgbClr val="000000"/>
                </a:solidFill>
                <a:effectLst/>
                <a:uFillTx/>
                <a:latin typeface="+mn-lt"/>
                <a:ea typeface="Calibri"/>
                <a:cs typeface="Calibri"/>
                <a:sym typeface="Calibri"/>
              </a:rPr>
              <a:t>Coding Exercise </a:t>
            </a:r>
            <a:r>
              <a:rPr lang="en-US" sz="2800">
                <a:latin typeface="+mn-lt"/>
              </a:rPr>
              <a:t>1</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800" b="0" i="0" u="none" strike="noStrike" cap="none" spc="0" normalizeH="0" baseline="0">
              <a:ln>
                <a:noFill/>
              </a:ln>
              <a:solidFill>
                <a:srgbClr val="000000"/>
              </a:solidFill>
              <a:effectLst/>
              <a:uFillTx/>
              <a:latin typeface="+mn-lt"/>
              <a:ea typeface="Calibri"/>
              <a:cs typeface="Calibri"/>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800" b="0" i="0" u="none" strike="noStrike" cap="none" spc="0" normalizeH="0" baseline="0">
                <a:ln>
                  <a:noFill/>
                </a:ln>
                <a:solidFill>
                  <a:srgbClr val="000000"/>
                </a:solidFill>
                <a:effectLst/>
                <a:uFillTx/>
                <a:latin typeface="+mn-lt"/>
                <a:ea typeface="Calibri"/>
                <a:cs typeface="Calibri"/>
                <a:sym typeface="Calibri"/>
              </a:rPr>
              <a:t>Coding Exercise 2</a:t>
            </a:r>
          </a:p>
        </p:txBody>
      </p:sp>
    </p:spTree>
    <p:extLst>
      <p:ext uri="{BB962C8B-B14F-4D97-AF65-F5344CB8AC3E}">
        <p14:creationId xmlns:p14="http://schemas.microsoft.com/office/powerpoint/2010/main" val="9260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15AB-0932-8B00-A019-5CA83E9771B6}"/>
              </a:ext>
            </a:extLst>
          </p:cNvPr>
          <p:cNvSpPr>
            <a:spLocks noGrp="1"/>
          </p:cNvSpPr>
          <p:nvPr>
            <p:ph type="title"/>
          </p:nvPr>
        </p:nvSpPr>
        <p:spPr/>
        <p:txBody>
          <a:bodyPr/>
          <a:lstStyle/>
          <a:p>
            <a:r>
              <a:rPr lang="en-US"/>
              <a:t>Data Science Overview</a:t>
            </a:r>
          </a:p>
        </p:txBody>
      </p:sp>
    </p:spTree>
    <p:extLst>
      <p:ext uri="{BB962C8B-B14F-4D97-AF65-F5344CB8AC3E}">
        <p14:creationId xmlns:p14="http://schemas.microsoft.com/office/powerpoint/2010/main" val="3383117813"/>
      </p:ext>
    </p:extLst>
  </p:cSld>
  <p:clrMapOvr>
    <a:masterClrMapping/>
  </p:clrMapOvr>
</p:sld>
</file>

<file path=ppt/theme/theme1.xml><?xml version="1.0" encoding="utf-8"?>
<a:theme xmlns:a="http://schemas.openxmlformats.org/drawingml/2006/main" name="Office Theme">
  <a:themeElements>
    <a:clrScheme name="Custom 7">
      <a:dk1>
        <a:srgbClr val="000000"/>
      </a:dk1>
      <a:lt1>
        <a:srgbClr val="FFFFFF"/>
      </a:lt1>
      <a:dk2>
        <a:srgbClr val="122434"/>
      </a:dk2>
      <a:lt2>
        <a:srgbClr val="F1F6F8"/>
      </a:lt2>
      <a:accent1>
        <a:srgbClr val="00D7F7"/>
      </a:accent1>
      <a:accent2>
        <a:srgbClr val="FF5E2C"/>
      </a:accent2>
      <a:accent3>
        <a:srgbClr val="F5F5F3"/>
      </a:accent3>
      <a:accent4>
        <a:srgbClr val="EE63ED"/>
      </a:accent4>
      <a:accent5>
        <a:srgbClr val="FFD351"/>
      </a:accent5>
      <a:accent6>
        <a:srgbClr val="F9F07A"/>
      </a:accent6>
      <a:hlink>
        <a:srgbClr val="00D3F7"/>
      </a:hlink>
      <a:folHlink>
        <a:srgbClr val="FF5E2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89D2C2EBA00B47B13AED845E85CB06" ma:contentTypeVersion="3" ma:contentTypeDescription="Create a new document." ma:contentTypeScope="" ma:versionID="dafa09f758bed64bf9730028a1f717ab">
  <xsd:schema xmlns:xsd="http://www.w3.org/2001/XMLSchema" xmlns:xs="http://www.w3.org/2001/XMLSchema" xmlns:p="http://schemas.microsoft.com/office/2006/metadata/properties" xmlns:ns2="3b1802fa-09cd-4690-8add-d9aa12134bcb" targetNamespace="http://schemas.microsoft.com/office/2006/metadata/properties" ma:root="true" ma:fieldsID="10321421cfca5d0828a214e9f0734499" ns2:_="">
    <xsd:import namespace="3b1802fa-09cd-4690-8add-d9aa12134bc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1802fa-09cd-4690-8add-d9aa12134b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B0C227-AA00-4C4B-8148-00679E4794A4}">
  <ds:schemaRefs>
    <ds:schemaRef ds:uri="3b1802fa-09cd-4690-8add-d9aa12134b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3ED962B-E0D3-4D14-99B4-8188F1F6D1EE}">
  <ds:schemaRefs>
    <ds:schemaRef ds:uri="http://schemas.microsoft.com/sharepoint/v3/contenttype/forms"/>
  </ds:schemaRefs>
</ds:datastoreItem>
</file>

<file path=customXml/itemProps3.xml><?xml version="1.0" encoding="utf-8"?>
<ds:datastoreItem xmlns:ds="http://schemas.openxmlformats.org/officeDocument/2006/customXml" ds:itemID="{A89F7D77-9993-4A68-9B83-4329FFEE25D4}">
  <ds:schemaRefs>
    <ds:schemaRef ds:uri="http://schemas.openxmlformats.org/package/2006/metadata/core-properties"/>
    <ds:schemaRef ds:uri="http://www.w3.org/XML/1998/namespace"/>
    <ds:schemaRef ds:uri="http://purl.org/dc/dcmitype/"/>
    <ds:schemaRef ds:uri="http://purl.org/dc/elements/1.1/"/>
    <ds:schemaRef ds:uri="3b1802fa-09cd-4690-8add-d9aa12134bcb"/>
    <ds:schemaRef ds:uri="http://purl.org/dc/terms/"/>
    <ds:schemaRef ds:uri="http://schemas.microsoft.com/office/2006/metadata/properties"/>
    <ds:schemaRef ds:uri="http://schemas.microsoft.com/office/2006/documentManagement/types"/>
    <ds:schemaRef ds:uri="http://schemas.microsoft.com/office/infopath/2007/PartnerControls"/>
  </ds:schemaRefs>
</ds:datastoreItem>
</file>

<file path=docMetadata/LabelInfo.xml><?xml version="1.0" encoding="utf-8"?>
<clbl:labelList xmlns:clbl="http://schemas.microsoft.com/office/2020/mipLabelMetadata">
  <clbl:label id="{95a9dce2-04f2-4043-995d-1ec3861911c6}" enabled="0" method="" siteId="{95a9dce2-04f2-4043-995d-1ec3861911c6}" removed="1"/>
</clbl:labelList>
</file>

<file path=docProps/app.xml><?xml version="1.0" encoding="utf-8"?>
<Properties xmlns="http://schemas.openxmlformats.org/officeDocument/2006/extended-properties" xmlns:vt="http://schemas.openxmlformats.org/officeDocument/2006/docPropsVTypes">
  <TotalTime>1</TotalTime>
  <Words>5233</Words>
  <Application>Microsoft Macintosh PowerPoint</Application>
  <PresentationFormat>Widescreen</PresentationFormat>
  <Paragraphs>581</Paragraphs>
  <Slides>72</Slides>
  <Notes>40</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Aptos</vt:lpstr>
      <vt:lpstr>Arial</vt:lpstr>
      <vt:lpstr>Arial,Sans-Serif</vt:lpstr>
      <vt:lpstr>Calibri</vt:lpstr>
      <vt:lpstr>Cambria Math</vt:lpstr>
      <vt:lpstr>Courier New</vt:lpstr>
      <vt:lpstr>Montserrat</vt:lpstr>
      <vt:lpstr>Open Sans</vt:lpstr>
      <vt:lpstr>Open Sans Light</vt:lpstr>
      <vt:lpstr>Oswald</vt:lpstr>
      <vt:lpstr>Oswald Medium</vt:lpstr>
      <vt:lpstr>Office Theme</vt:lpstr>
      <vt:lpstr>Data Science for Cybersecurity</vt:lpstr>
      <vt:lpstr>PowerPoint Presentation</vt:lpstr>
      <vt:lpstr>PowerPoint Presentation</vt:lpstr>
      <vt:lpstr>Carnegie Mellon University (CMU)</vt:lpstr>
      <vt:lpstr>CMU Software Engineering Institute (SEI)</vt:lpstr>
      <vt:lpstr>The CERT Division: The Birthplace of Cybersecurity</vt:lpstr>
      <vt:lpstr>CERT Applied Data Science for Cybersecurity Professional Certificate</vt:lpstr>
      <vt:lpstr>Workshop Agenda</vt:lpstr>
      <vt:lpstr>Data Science Overview</vt:lpstr>
      <vt:lpstr>The Data Explosion in Cyber</vt:lpstr>
      <vt:lpstr>What can data science do for cybersecurity?</vt:lpstr>
      <vt:lpstr>To data scientists, any digital content is data</vt:lpstr>
      <vt:lpstr>Incident ticket analysis</vt:lpstr>
      <vt:lpstr>AI for insider risk seeks to take raw user activity logs and identify abrupt changes in behavior</vt:lpstr>
      <vt:lpstr>LLMs show potential for reasoning about code and repairing vulnerabilities</vt:lpstr>
      <vt:lpstr>LLMs show potential for reasoning about code and repairing vulnerabilities</vt:lpstr>
      <vt:lpstr>Lab Setup</vt:lpstr>
      <vt:lpstr>Data Science Tools</vt:lpstr>
      <vt:lpstr>Why Python?</vt:lpstr>
      <vt:lpstr>Lab Environment</vt:lpstr>
      <vt:lpstr>Colab: Getting Started – 1 </vt:lpstr>
      <vt:lpstr>Colab: Getting Started – 2</vt:lpstr>
      <vt:lpstr>Colab: Getting Started – 3 </vt:lpstr>
      <vt:lpstr>Import Lab Notebook</vt:lpstr>
      <vt:lpstr>Problem Analysis</vt:lpstr>
      <vt:lpstr>Data Science Lifecycle</vt:lpstr>
      <vt:lpstr>What makes a good candidate for a  data science or machine learning project?</vt:lpstr>
      <vt:lpstr>Advisability and Explainability</vt:lpstr>
      <vt:lpstr>Define Lab Problem</vt:lpstr>
      <vt:lpstr>BETH Cybersecurity Dataset</vt:lpstr>
      <vt:lpstr>BETH Cybersecurity Dataset System Log</vt:lpstr>
      <vt:lpstr>BETH Cybersecurity Dataset DNS Log</vt:lpstr>
      <vt:lpstr>BETH Cybersecurity Dataset Sample</vt:lpstr>
      <vt:lpstr>Coding Exercise 1</vt:lpstr>
      <vt:lpstr>Download Lab Dataset</vt:lpstr>
      <vt:lpstr>Install and import libraries</vt:lpstr>
      <vt:lpstr>Install and import libraries</vt:lpstr>
      <vt:lpstr>Read .csv into dataframe</vt:lpstr>
      <vt:lpstr>Pandas Data Types</vt:lpstr>
      <vt:lpstr>View first 5 records</vt:lpstr>
      <vt:lpstr>Exploratory Data Analysis (EDA)</vt:lpstr>
      <vt:lpstr>Logged Events in Time on the Attacked Host</vt:lpstr>
      <vt:lpstr>Logged Events in Time on the Attacked Host</vt:lpstr>
      <vt:lpstr>Logged Events by Host</vt:lpstr>
      <vt:lpstr>DNS Query Traffic between IP Addresses</vt:lpstr>
      <vt:lpstr>DNS Query Volume by Domain Name</vt:lpstr>
      <vt:lpstr>Histograms of the raw data</vt:lpstr>
      <vt:lpstr>Feature Engineering (Pre-processing)</vt:lpstr>
      <vt:lpstr>Histograms of the engineered features</vt:lpstr>
      <vt:lpstr>Understanding Correlation</vt:lpstr>
      <vt:lpstr>Correlations plot</vt:lpstr>
      <vt:lpstr>Common classes of ML methods</vt:lpstr>
      <vt:lpstr>Options for models reflect trade-offs between complexity and interpretability</vt:lpstr>
      <vt:lpstr>Dimensionality Reduction</vt:lpstr>
      <vt:lpstr>UMAP dimensionality reduction</vt:lpstr>
      <vt:lpstr>Iso-Forest Model</vt:lpstr>
      <vt:lpstr>Fit anomaly detecting isolation forest model</vt:lpstr>
      <vt:lpstr>Model Assessment</vt:lpstr>
      <vt:lpstr>Measuring performance for ML systems  requires you to define and prioritize errors</vt:lpstr>
      <vt:lpstr>How do you make sure a ML model is generalizable?</vt:lpstr>
      <vt:lpstr>How do you make sure a ML model is generalizable?</vt:lpstr>
      <vt:lpstr>How do we communicate these results?</vt:lpstr>
      <vt:lpstr>Data Science Lifecycle Revisited</vt:lpstr>
      <vt:lpstr>Timeless principles for practicing data science</vt:lpstr>
      <vt:lpstr>Coding Exercise 2</vt:lpstr>
      <vt:lpstr>Task Overview</vt:lpstr>
      <vt:lpstr>JavaScript Vulnerability Dataset Pipeline</vt:lpstr>
      <vt:lpstr>Data Processing</vt:lpstr>
      <vt:lpstr>Install and Import Libraries</vt:lpstr>
      <vt:lpstr>Tasks</vt:lpstr>
      <vt:lpstr>K-Nearest Neighbors Classification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Ashley McKinney</dc:creator>
  <cp:lastModifiedBy>Devin Michael Cortese</cp:lastModifiedBy>
  <cp:revision>2</cp:revision>
  <dcterms:created xsi:type="dcterms:W3CDTF">2022-05-18T17:54:46Z</dcterms:created>
  <dcterms:modified xsi:type="dcterms:W3CDTF">2025-10-29T20:29:16Z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74100</vt:r8>
  </property>
  <property fmtid="{D5CDD505-2E9C-101B-9397-08002B2CF9AE}" pid="3" name="xd_Signature">
    <vt:bool>false</vt:bool>
  </property>
  <property fmtid="{D5CDD505-2E9C-101B-9397-08002B2CF9AE}" pid="4" name="xd_ProgID">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MediaServiceImageTags">
    <vt:lpwstr/>
  </property>
  <property fmtid="{D5CDD505-2E9C-101B-9397-08002B2CF9AE}" pid="12" name="ContentTypeId">
    <vt:lpwstr>0x010100E889D2C2EBA00B47B13AED845E85CB06</vt:lpwstr>
  </property>
</Properties>
</file>